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8" r:id="rId4"/>
    <p:sldId id="261" r:id="rId5"/>
    <p:sldId id="269" r:id="rId6"/>
    <p:sldId id="271" r:id="rId7"/>
    <p:sldId id="262" r:id="rId8"/>
    <p:sldId id="265" r:id="rId9"/>
    <p:sldId id="266" r:id="rId10"/>
    <p:sldId id="267" r:id="rId11"/>
    <p:sldId id="270" r:id="rId12"/>
    <p:sldId id="264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A9A87-D87B-48B4-8F70-F10E35F1AEB3}" v="92" dt="2020-04-07T18:15:56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image" Target="../media/image30.wmf"/><Relationship Id="rId2" Type="http://schemas.openxmlformats.org/officeDocument/2006/relationships/image" Target="../media/image6.wmf"/><Relationship Id="rId1" Type="http://schemas.openxmlformats.org/officeDocument/2006/relationships/image" Target="../media/image24.wmf"/><Relationship Id="rId6" Type="http://schemas.openxmlformats.org/officeDocument/2006/relationships/image" Target="../media/image10.wmf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image" Target="../media/image28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39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38.wmf"/><Relationship Id="rId2" Type="http://schemas.openxmlformats.org/officeDocument/2006/relationships/image" Target="../media/image6.wmf"/><Relationship Id="rId16" Type="http://schemas.openxmlformats.org/officeDocument/2006/relationships/image" Target="../media/image1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41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3" Type="http://schemas.openxmlformats.org/officeDocument/2006/relationships/image" Target="../media/image48.wmf"/><Relationship Id="rId18" Type="http://schemas.openxmlformats.org/officeDocument/2006/relationships/image" Target="../media/image52.wmf"/><Relationship Id="rId26" Type="http://schemas.openxmlformats.org/officeDocument/2006/relationships/image" Target="../media/image60.wmf"/><Relationship Id="rId39" Type="http://schemas.openxmlformats.org/officeDocument/2006/relationships/image" Target="../media/image73.wmf"/><Relationship Id="rId3" Type="http://schemas.openxmlformats.org/officeDocument/2006/relationships/image" Target="../media/image42.wmf"/><Relationship Id="rId21" Type="http://schemas.openxmlformats.org/officeDocument/2006/relationships/image" Target="../media/image55.wmf"/><Relationship Id="rId34" Type="http://schemas.openxmlformats.org/officeDocument/2006/relationships/image" Target="../media/image68.wmf"/><Relationship Id="rId42" Type="http://schemas.openxmlformats.org/officeDocument/2006/relationships/image" Target="../media/image76.wmf"/><Relationship Id="rId47" Type="http://schemas.openxmlformats.org/officeDocument/2006/relationships/image" Target="../media/image81.wmf"/><Relationship Id="rId50" Type="http://schemas.openxmlformats.org/officeDocument/2006/relationships/image" Target="../media/image84.wmf"/><Relationship Id="rId7" Type="http://schemas.openxmlformats.org/officeDocument/2006/relationships/image" Target="../media/image44.wmf"/><Relationship Id="rId12" Type="http://schemas.openxmlformats.org/officeDocument/2006/relationships/image" Target="../media/image47.wmf"/><Relationship Id="rId17" Type="http://schemas.openxmlformats.org/officeDocument/2006/relationships/image" Target="../media/image51.wmf"/><Relationship Id="rId25" Type="http://schemas.openxmlformats.org/officeDocument/2006/relationships/image" Target="../media/image59.wmf"/><Relationship Id="rId33" Type="http://schemas.openxmlformats.org/officeDocument/2006/relationships/image" Target="../media/image67.wmf"/><Relationship Id="rId38" Type="http://schemas.openxmlformats.org/officeDocument/2006/relationships/image" Target="../media/image72.wmf"/><Relationship Id="rId46" Type="http://schemas.openxmlformats.org/officeDocument/2006/relationships/image" Target="../media/image80.wmf"/><Relationship Id="rId2" Type="http://schemas.openxmlformats.org/officeDocument/2006/relationships/image" Target="../media/image6.wmf"/><Relationship Id="rId16" Type="http://schemas.openxmlformats.org/officeDocument/2006/relationships/image" Target="../media/image39.wmf"/><Relationship Id="rId20" Type="http://schemas.openxmlformats.org/officeDocument/2006/relationships/image" Target="../media/image54.wmf"/><Relationship Id="rId29" Type="http://schemas.openxmlformats.org/officeDocument/2006/relationships/image" Target="../media/image63.wmf"/><Relationship Id="rId41" Type="http://schemas.openxmlformats.org/officeDocument/2006/relationships/image" Target="../media/image75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46.wmf"/><Relationship Id="rId24" Type="http://schemas.openxmlformats.org/officeDocument/2006/relationships/image" Target="../media/image58.wmf"/><Relationship Id="rId32" Type="http://schemas.openxmlformats.org/officeDocument/2006/relationships/image" Target="../media/image66.wmf"/><Relationship Id="rId37" Type="http://schemas.openxmlformats.org/officeDocument/2006/relationships/image" Target="../media/image71.wmf"/><Relationship Id="rId40" Type="http://schemas.openxmlformats.org/officeDocument/2006/relationships/image" Target="../media/image74.wmf"/><Relationship Id="rId45" Type="http://schemas.openxmlformats.org/officeDocument/2006/relationships/image" Target="../media/image79.wmf"/><Relationship Id="rId5" Type="http://schemas.openxmlformats.org/officeDocument/2006/relationships/image" Target="../media/image43.wmf"/><Relationship Id="rId15" Type="http://schemas.openxmlformats.org/officeDocument/2006/relationships/image" Target="../media/image50.wmf"/><Relationship Id="rId23" Type="http://schemas.openxmlformats.org/officeDocument/2006/relationships/image" Target="../media/image57.wmf"/><Relationship Id="rId28" Type="http://schemas.openxmlformats.org/officeDocument/2006/relationships/image" Target="../media/image62.wmf"/><Relationship Id="rId36" Type="http://schemas.openxmlformats.org/officeDocument/2006/relationships/image" Target="../media/image70.wmf"/><Relationship Id="rId49" Type="http://schemas.openxmlformats.org/officeDocument/2006/relationships/image" Target="../media/image83.wmf"/><Relationship Id="rId10" Type="http://schemas.openxmlformats.org/officeDocument/2006/relationships/image" Target="../media/image45.wmf"/><Relationship Id="rId19" Type="http://schemas.openxmlformats.org/officeDocument/2006/relationships/image" Target="../media/image53.wmf"/><Relationship Id="rId31" Type="http://schemas.openxmlformats.org/officeDocument/2006/relationships/image" Target="../media/image65.wmf"/><Relationship Id="rId44" Type="http://schemas.openxmlformats.org/officeDocument/2006/relationships/image" Target="../media/image78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49.wmf"/><Relationship Id="rId22" Type="http://schemas.openxmlformats.org/officeDocument/2006/relationships/image" Target="../media/image56.wmf"/><Relationship Id="rId27" Type="http://schemas.openxmlformats.org/officeDocument/2006/relationships/image" Target="../media/image61.wmf"/><Relationship Id="rId30" Type="http://schemas.openxmlformats.org/officeDocument/2006/relationships/image" Target="../media/image64.wmf"/><Relationship Id="rId35" Type="http://schemas.openxmlformats.org/officeDocument/2006/relationships/image" Target="../media/image69.wmf"/><Relationship Id="rId43" Type="http://schemas.openxmlformats.org/officeDocument/2006/relationships/image" Target="../media/image77.wmf"/><Relationship Id="rId48" Type="http://schemas.openxmlformats.org/officeDocument/2006/relationships/image" Target="../media/image82.wmf"/><Relationship Id="rId8" Type="http://schemas.openxmlformats.org/officeDocument/2006/relationships/image" Target="../media/image12.wmf"/><Relationship Id="rId51" Type="http://schemas.openxmlformats.org/officeDocument/2006/relationships/image" Target="../media/image8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4" Type="http://schemas.openxmlformats.org/officeDocument/2006/relationships/image" Target="../media/image9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2AFA7-11A3-4905-BADB-4CFA6E8FAE51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927A8-59E0-4F89-BFF3-9457E65DF31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167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5200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197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8283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263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7479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6080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998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595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78300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8173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6258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C927A8-59E0-4F89-BFF3-9457E65DF31F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9768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F1D990-1604-4E22-B92C-29F901712FB2}" type="datetimeFigureOut">
              <a:rPr lang="en-CA" smtClean="0"/>
              <a:pPr/>
              <a:t>2020-04-07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51E1DA-4978-47AE-BC54-D3528F6648E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130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127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9.bin"/><Relationship Id="rId20" Type="http://schemas.openxmlformats.org/officeDocument/2006/relationships/oleObject" Target="../embeddings/oleObject13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126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2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3.bin"/><Relationship Id="rId11" Type="http://schemas.openxmlformats.org/officeDocument/2006/relationships/image" Target="../media/image98.wmf"/><Relationship Id="rId5" Type="http://schemas.openxmlformats.org/officeDocument/2006/relationships/image" Target="../media/image95.wmf"/><Relationship Id="rId10" Type="http://schemas.openxmlformats.org/officeDocument/2006/relationships/oleObject" Target="../embeddings/oleObject135.bin"/><Relationship Id="rId4" Type="http://schemas.openxmlformats.org/officeDocument/2006/relationships/oleObject" Target="../embeddings/oleObject132.bin"/><Relationship Id="rId9" Type="http://schemas.openxmlformats.org/officeDocument/2006/relationships/image" Target="../media/image9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hyperlink" Target="http://www.bcmath.ca/" TargetMode="Externa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4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7.wmf"/><Relationship Id="rId25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4.wmf"/><Relationship Id="rId15" Type="http://schemas.openxmlformats.org/officeDocument/2006/relationships/image" Target="../media/image10.wmf"/><Relationship Id="rId23" Type="http://schemas.openxmlformats.org/officeDocument/2006/relationships/image" Target="../media/image28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40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49.bin"/><Relationship Id="rId26" Type="http://schemas.openxmlformats.org/officeDocument/2006/relationships/oleObject" Target="../embeddings/oleObject53.bin"/><Relationship Id="rId39" Type="http://schemas.openxmlformats.org/officeDocument/2006/relationships/image" Target="../media/image41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59.bin"/><Relationship Id="rId42" Type="http://schemas.openxmlformats.org/officeDocument/2006/relationships/oleObject" Target="../embeddings/oleObject65.bin"/><Relationship Id="rId7" Type="http://schemas.openxmlformats.org/officeDocument/2006/relationships/image" Target="../media/image6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oleObject" Target="../embeddings/oleObject58.bin"/><Relationship Id="rId38" Type="http://schemas.openxmlformats.org/officeDocument/2006/relationships/oleObject" Target="../embeddings/oleObject62.bin"/><Relationship Id="rId46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29" Type="http://schemas.openxmlformats.org/officeDocument/2006/relationships/oleObject" Target="../embeddings/oleObject55.bin"/><Relationship Id="rId41" Type="http://schemas.openxmlformats.org/officeDocument/2006/relationships/oleObject" Target="../embeddings/oleObject6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52.bin"/><Relationship Id="rId32" Type="http://schemas.openxmlformats.org/officeDocument/2006/relationships/image" Target="../media/image39.wmf"/><Relationship Id="rId37" Type="http://schemas.openxmlformats.org/officeDocument/2006/relationships/image" Target="../media/image40.wmf"/><Relationship Id="rId40" Type="http://schemas.openxmlformats.org/officeDocument/2006/relationships/oleObject" Target="../embeddings/oleObject63.bin"/><Relationship Id="rId45" Type="http://schemas.openxmlformats.org/officeDocument/2006/relationships/image" Target="../media/image16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54.bin"/><Relationship Id="rId36" Type="http://schemas.openxmlformats.org/officeDocument/2006/relationships/oleObject" Target="../embeddings/oleObject61.bin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12.wmf"/><Relationship Id="rId31" Type="http://schemas.openxmlformats.org/officeDocument/2006/relationships/oleObject" Target="../embeddings/oleObject57.bin"/><Relationship Id="rId44" Type="http://schemas.openxmlformats.org/officeDocument/2006/relationships/oleObject" Target="../embeddings/oleObject67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Relationship Id="rId27" Type="http://schemas.openxmlformats.org/officeDocument/2006/relationships/image" Target="../media/image38.wmf"/><Relationship Id="rId30" Type="http://schemas.openxmlformats.org/officeDocument/2006/relationships/oleObject" Target="../embeddings/oleObject56.bin"/><Relationship Id="rId35" Type="http://schemas.openxmlformats.org/officeDocument/2006/relationships/oleObject" Target="../embeddings/oleObject60.bin"/><Relationship Id="rId43" Type="http://schemas.openxmlformats.org/officeDocument/2006/relationships/oleObject" Target="../embeddings/oleObject66.bin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46.wmf"/><Relationship Id="rId21" Type="http://schemas.openxmlformats.org/officeDocument/2006/relationships/oleObject" Target="../embeddings/oleObject76.bin"/><Relationship Id="rId42" Type="http://schemas.openxmlformats.org/officeDocument/2006/relationships/oleObject" Target="../embeddings/oleObject88.bin"/><Relationship Id="rId47" Type="http://schemas.openxmlformats.org/officeDocument/2006/relationships/image" Target="../media/image54.wmf"/><Relationship Id="rId63" Type="http://schemas.openxmlformats.org/officeDocument/2006/relationships/oleObject" Target="../embeddings/oleObject99.bin"/><Relationship Id="rId68" Type="http://schemas.openxmlformats.org/officeDocument/2006/relationships/image" Target="../media/image64.wmf"/><Relationship Id="rId84" Type="http://schemas.openxmlformats.org/officeDocument/2006/relationships/image" Target="../media/image72.wmf"/><Relationship Id="rId89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9" Type="http://schemas.openxmlformats.org/officeDocument/2006/relationships/oleObject" Target="../embeddings/oleObject80.bin"/><Relationship Id="rId107" Type="http://schemas.openxmlformats.org/officeDocument/2006/relationships/oleObject" Target="../embeddings/oleObject121.bin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45.wmf"/><Relationship Id="rId32" Type="http://schemas.openxmlformats.org/officeDocument/2006/relationships/image" Target="../media/image49.wmf"/><Relationship Id="rId37" Type="http://schemas.openxmlformats.org/officeDocument/2006/relationships/oleObject" Target="../embeddings/oleObject84.bin"/><Relationship Id="rId40" Type="http://schemas.openxmlformats.org/officeDocument/2006/relationships/oleObject" Target="../embeddings/oleObject87.bin"/><Relationship Id="rId45" Type="http://schemas.openxmlformats.org/officeDocument/2006/relationships/image" Target="../media/image53.wmf"/><Relationship Id="rId53" Type="http://schemas.openxmlformats.org/officeDocument/2006/relationships/image" Target="../media/image57.wmf"/><Relationship Id="rId58" Type="http://schemas.openxmlformats.org/officeDocument/2006/relationships/image" Target="../media/image59.wmf"/><Relationship Id="rId66" Type="http://schemas.openxmlformats.org/officeDocument/2006/relationships/image" Target="../media/image63.wmf"/><Relationship Id="rId74" Type="http://schemas.openxmlformats.org/officeDocument/2006/relationships/image" Target="../media/image67.wmf"/><Relationship Id="rId79" Type="http://schemas.openxmlformats.org/officeDocument/2006/relationships/oleObject" Target="../embeddings/oleObject107.bin"/><Relationship Id="rId87" Type="http://schemas.openxmlformats.org/officeDocument/2006/relationships/oleObject" Target="../embeddings/oleObject111.bin"/><Relationship Id="rId102" Type="http://schemas.openxmlformats.org/officeDocument/2006/relationships/image" Target="../media/image81.wmf"/><Relationship Id="rId110" Type="http://schemas.openxmlformats.org/officeDocument/2006/relationships/image" Target="../media/image85.wmf"/><Relationship Id="rId5" Type="http://schemas.openxmlformats.org/officeDocument/2006/relationships/oleObject" Target="../embeddings/oleObject68.bin"/><Relationship Id="rId61" Type="http://schemas.openxmlformats.org/officeDocument/2006/relationships/oleObject" Target="../embeddings/oleObject98.bin"/><Relationship Id="rId82" Type="http://schemas.openxmlformats.org/officeDocument/2006/relationships/image" Target="../media/image71.wmf"/><Relationship Id="rId90" Type="http://schemas.openxmlformats.org/officeDocument/2006/relationships/image" Target="../media/image75.wmf"/><Relationship Id="rId95" Type="http://schemas.openxmlformats.org/officeDocument/2006/relationships/oleObject" Target="../embeddings/oleObject115.bin"/><Relationship Id="rId19" Type="http://schemas.openxmlformats.org/officeDocument/2006/relationships/oleObject" Target="../embeddings/oleObject75.bin"/><Relationship Id="rId14" Type="http://schemas.openxmlformats.org/officeDocument/2006/relationships/image" Target="../media/image43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79.bin"/><Relationship Id="rId30" Type="http://schemas.openxmlformats.org/officeDocument/2006/relationships/image" Target="../media/image48.wmf"/><Relationship Id="rId35" Type="http://schemas.openxmlformats.org/officeDocument/2006/relationships/oleObject" Target="../embeddings/oleObject83.bin"/><Relationship Id="rId43" Type="http://schemas.openxmlformats.org/officeDocument/2006/relationships/image" Target="../media/image52.wmf"/><Relationship Id="rId48" Type="http://schemas.openxmlformats.org/officeDocument/2006/relationships/oleObject" Target="../embeddings/oleObject91.bin"/><Relationship Id="rId56" Type="http://schemas.openxmlformats.org/officeDocument/2006/relationships/oleObject" Target="../embeddings/oleObject95.bin"/><Relationship Id="rId64" Type="http://schemas.openxmlformats.org/officeDocument/2006/relationships/image" Target="../media/image62.wmf"/><Relationship Id="rId69" Type="http://schemas.openxmlformats.org/officeDocument/2006/relationships/oleObject" Target="../embeddings/oleObject102.bin"/><Relationship Id="rId77" Type="http://schemas.openxmlformats.org/officeDocument/2006/relationships/oleObject" Target="../embeddings/oleObject106.bin"/><Relationship Id="rId100" Type="http://schemas.openxmlformats.org/officeDocument/2006/relationships/image" Target="../media/image80.wmf"/><Relationship Id="rId105" Type="http://schemas.openxmlformats.org/officeDocument/2006/relationships/oleObject" Target="../embeddings/oleObject120.bin"/><Relationship Id="rId8" Type="http://schemas.openxmlformats.org/officeDocument/2006/relationships/image" Target="../media/image6.wmf"/><Relationship Id="rId51" Type="http://schemas.openxmlformats.org/officeDocument/2006/relationships/image" Target="../media/image56.wmf"/><Relationship Id="rId72" Type="http://schemas.openxmlformats.org/officeDocument/2006/relationships/image" Target="../media/image66.wmf"/><Relationship Id="rId80" Type="http://schemas.openxmlformats.org/officeDocument/2006/relationships/image" Target="../media/image70.wmf"/><Relationship Id="rId85" Type="http://schemas.openxmlformats.org/officeDocument/2006/relationships/oleObject" Target="../embeddings/oleObject110.bin"/><Relationship Id="rId93" Type="http://schemas.openxmlformats.org/officeDocument/2006/relationships/oleObject" Target="../embeddings/oleObject114.bin"/><Relationship Id="rId98" Type="http://schemas.openxmlformats.org/officeDocument/2006/relationships/image" Target="../media/image79.wmf"/><Relationship Id="rId3" Type="http://schemas.openxmlformats.org/officeDocument/2006/relationships/notesSlide" Target="../notesSlides/notesSlide8.xml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33" Type="http://schemas.openxmlformats.org/officeDocument/2006/relationships/oleObject" Target="../embeddings/oleObject82.bin"/><Relationship Id="rId38" Type="http://schemas.openxmlformats.org/officeDocument/2006/relationships/oleObject" Target="../embeddings/oleObject85.bin"/><Relationship Id="rId46" Type="http://schemas.openxmlformats.org/officeDocument/2006/relationships/oleObject" Target="../embeddings/oleObject90.bin"/><Relationship Id="rId59" Type="http://schemas.openxmlformats.org/officeDocument/2006/relationships/oleObject" Target="../embeddings/oleObject97.bin"/><Relationship Id="rId67" Type="http://schemas.openxmlformats.org/officeDocument/2006/relationships/oleObject" Target="../embeddings/oleObject101.bin"/><Relationship Id="rId103" Type="http://schemas.openxmlformats.org/officeDocument/2006/relationships/oleObject" Target="../embeddings/oleObject119.bin"/><Relationship Id="rId108" Type="http://schemas.openxmlformats.org/officeDocument/2006/relationships/image" Target="../media/image84.wmf"/><Relationship Id="rId20" Type="http://schemas.openxmlformats.org/officeDocument/2006/relationships/image" Target="../media/image12.wmf"/><Relationship Id="rId41" Type="http://schemas.openxmlformats.org/officeDocument/2006/relationships/image" Target="../media/image51.wmf"/><Relationship Id="rId54" Type="http://schemas.openxmlformats.org/officeDocument/2006/relationships/oleObject" Target="../embeddings/oleObject94.bin"/><Relationship Id="rId62" Type="http://schemas.openxmlformats.org/officeDocument/2006/relationships/image" Target="../media/image61.wmf"/><Relationship Id="rId70" Type="http://schemas.openxmlformats.org/officeDocument/2006/relationships/image" Target="../media/image65.wmf"/><Relationship Id="rId75" Type="http://schemas.openxmlformats.org/officeDocument/2006/relationships/oleObject" Target="../embeddings/oleObject105.bin"/><Relationship Id="rId83" Type="http://schemas.openxmlformats.org/officeDocument/2006/relationships/oleObject" Target="../embeddings/oleObject109.bin"/><Relationship Id="rId88" Type="http://schemas.openxmlformats.org/officeDocument/2006/relationships/image" Target="../media/image74.wmf"/><Relationship Id="rId91" Type="http://schemas.openxmlformats.org/officeDocument/2006/relationships/oleObject" Target="../embeddings/oleObject113.bin"/><Relationship Id="rId96" Type="http://schemas.openxmlformats.org/officeDocument/2006/relationships/image" Target="../media/image7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wmf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47.wmf"/><Relationship Id="rId36" Type="http://schemas.openxmlformats.org/officeDocument/2006/relationships/image" Target="../media/image39.wmf"/><Relationship Id="rId49" Type="http://schemas.openxmlformats.org/officeDocument/2006/relationships/image" Target="../media/image55.wmf"/><Relationship Id="rId57" Type="http://schemas.openxmlformats.org/officeDocument/2006/relationships/oleObject" Target="../embeddings/oleObject96.bin"/><Relationship Id="rId106" Type="http://schemas.openxmlformats.org/officeDocument/2006/relationships/image" Target="../media/image83.wmf"/><Relationship Id="rId10" Type="http://schemas.openxmlformats.org/officeDocument/2006/relationships/image" Target="../media/image42.wmf"/><Relationship Id="rId31" Type="http://schemas.openxmlformats.org/officeDocument/2006/relationships/oleObject" Target="../embeddings/oleObject81.bin"/><Relationship Id="rId44" Type="http://schemas.openxmlformats.org/officeDocument/2006/relationships/oleObject" Target="../embeddings/oleObject89.bin"/><Relationship Id="rId52" Type="http://schemas.openxmlformats.org/officeDocument/2006/relationships/oleObject" Target="../embeddings/oleObject93.bin"/><Relationship Id="rId60" Type="http://schemas.openxmlformats.org/officeDocument/2006/relationships/image" Target="../media/image60.wmf"/><Relationship Id="rId65" Type="http://schemas.openxmlformats.org/officeDocument/2006/relationships/oleObject" Target="../embeddings/oleObject100.bin"/><Relationship Id="rId73" Type="http://schemas.openxmlformats.org/officeDocument/2006/relationships/oleObject" Target="../embeddings/oleObject104.bin"/><Relationship Id="rId78" Type="http://schemas.openxmlformats.org/officeDocument/2006/relationships/image" Target="../media/image69.wmf"/><Relationship Id="rId81" Type="http://schemas.openxmlformats.org/officeDocument/2006/relationships/oleObject" Target="../embeddings/oleObject108.bin"/><Relationship Id="rId86" Type="http://schemas.openxmlformats.org/officeDocument/2006/relationships/image" Target="../media/image73.wmf"/><Relationship Id="rId94" Type="http://schemas.openxmlformats.org/officeDocument/2006/relationships/image" Target="../media/image77.wmf"/><Relationship Id="rId99" Type="http://schemas.openxmlformats.org/officeDocument/2006/relationships/oleObject" Target="../embeddings/oleObject117.bin"/><Relationship Id="rId101" Type="http://schemas.openxmlformats.org/officeDocument/2006/relationships/oleObject" Target="../embeddings/oleObject118.bin"/><Relationship Id="rId4" Type="http://schemas.openxmlformats.org/officeDocument/2006/relationships/hyperlink" Target="http://www.bcmath.ca/" TargetMode="External"/><Relationship Id="rId9" Type="http://schemas.openxmlformats.org/officeDocument/2006/relationships/oleObject" Target="../embeddings/oleObject70.bin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44.wmf"/><Relationship Id="rId39" Type="http://schemas.openxmlformats.org/officeDocument/2006/relationships/oleObject" Target="../embeddings/oleObject86.bin"/><Relationship Id="rId109" Type="http://schemas.openxmlformats.org/officeDocument/2006/relationships/oleObject" Target="../embeddings/oleObject122.bin"/><Relationship Id="rId34" Type="http://schemas.openxmlformats.org/officeDocument/2006/relationships/image" Target="../media/image50.wmf"/><Relationship Id="rId50" Type="http://schemas.openxmlformats.org/officeDocument/2006/relationships/oleObject" Target="../embeddings/oleObject92.bin"/><Relationship Id="rId55" Type="http://schemas.openxmlformats.org/officeDocument/2006/relationships/image" Target="../media/image58.wmf"/><Relationship Id="rId76" Type="http://schemas.openxmlformats.org/officeDocument/2006/relationships/image" Target="../media/image68.wmf"/><Relationship Id="rId97" Type="http://schemas.openxmlformats.org/officeDocument/2006/relationships/oleObject" Target="../embeddings/oleObject116.bin"/><Relationship Id="rId104" Type="http://schemas.openxmlformats.org/officeDocument/2006/relationships/image" Target="../media/image82.wmf"/><Relationship Id="rId7" Type="http://schemas.openxmlformats.org/officeDocument/2006/relationships/oleObject" Target="../embeddings/oleObject69.bin"/><Relationship Id="rId71" Type="http://schemas.openxmlformats.org/officeDocument/2006/relationships/oleObject" Target="../embeddings/oleObject103.bin"/><Relationship Id="rId92" Type="http://schemas.openxmlformats.org/officeDocument/2006/relationships/image" Target="../media/image7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390456" cy="1894362"/>
          </a:xfrm>
        </p:spPr>
        <p:txBody>
          <a:bodyPr/>
          <a:lstStyle/>
          <a:p>
            <a:r>
              <a:rPr lang="en-CA" dirty="0"/>
              <a:t>Section 10.2 Finding Patterns in a Table of 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6328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88032"/>
            <a:ext cx="8075240" cy="1540768"/>
          </a:xfrm>
        </p:spPr>
        <p:txBody>
          <a:bodyPr/>
          <a:lstStyle/>
          <a:p>
            <a:pPr>
              <a:buNone/>
            </a:pPr>
            <a:r>
              <a:rPr lang="en-CA" dirty="0"/>
              <a:t>Practice: Given the TOV, check if they are linear by:</a:t>
            </a:r>
          </a:p>
          <a:p>
            <a:pPr>
              <a:buNone/>
            </a:pPr>
            <a:r>
              <a:rPr lang="en-CA" dirty="0"/>
              <a:t>1. Checking the ratio</a:t>
            </a:r>
          </a:p>
          <a:p>
            <a:pPr>
              <a:buNone/>
            </a:pPr>
            <a:r>
              <a:rPr lang="en-CA" dirty="0"/>
              <a:t>2. Graphing the coordinates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860103" y="1700808"/>
          <a:ext cx="2136775" cy="309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965160" imgH="1396800" progId="Equation.DSMT4">
                  <p:embed/>
                </p:oleObj>
              </mc:Choice>
              <mc:Fallback>
                <p:oleObj name="Equation" r:id="rId4" imgW="965160" imgH="1396800" progId="Equation.DSMT4">
                  <p:embed/>
                  <p:pic>
                    <p:nvPicPr>
                      <p:cNvPr id="348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103" y="1700808"/>
                        <a:ext cx="2136775" cy="30956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reeform 5"/>
          <p:cNvSpPr/>
          <p:nvPr/>
        </p:nvSpPr>
        <p:spPr>
          <a:xfrm>
            <a:off x="2636786" y="2415061"/>
            <a:ext cx="527573" cy="509883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31495"/>
              </p:ext>
            </p:extLst>
          </p:nvPr>
        </p:nvGraphicFramePr>
        <p:xfrm>
          <a:off x="3236367" y="2349128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367" y="2349128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reeform 7"/>
          <p:cNvSpPr/>
          <p:nvPr/>
        </p:nvSpPr>
        <p:spPr>
          <a:xfrm>
            <a:off x="2660303" y="2924944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00844"/>
              </p:ext>
            </p:extLst>
          </p:nvPr>
        </p:nvGraphicFramePr>
        <p:xfrm>
          <a:off x="3276600" y="2909888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909888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9"/>
          <p:cNvSpPr/>
          <p:nvPr/>
        </p:nvSpPr>
        <p:spPr>
          <a:xfrm>
            <a:off x="2636786" y="3438527"/>
            <a:ext cx="527573" cy="494530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00783"/>
              </p:ext>
            </p:extLst>
          </p:nvPr>
        </p:nvGraphicFramePr>
        <p:xfrm>
          <a:off x="3277692" y="3484563"/>
          <a:ext cx="5349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7692" y="3484563"/>
                        <a:ext cx="5349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11"/>
          <p:cNvSpPr/>
          <p:nvPr/>
        </p:nvSpPr>
        <p:spPr>
          <a:xfrm>
            <a:off x="2660303" y="3933056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285800"/>
              </p:ext>
            </p:extLst>
          </p:nvPr>
        </p:nvGraphicFramePr>
        <p:xfrm>
          <a:off x="3276600" y="4098925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203040" imgH="164880" progId="Equation.DSMT4">
                  <p:embed/>
                </p:oleObj>
              </mc:Choice>
              <mc:Fallback>
                <p:oleObj name="Equation" r:id="rId12" imgW="203040" imgH="1648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98925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 17"/>
          <p:cNvSpPr/>
          <p:nvPr/>
        </p:nvSpPr>
        <p:spPr>
          <a:xfrm flipH="1">
            <a:off x="788095" y="2415061"/>
            <a:ext cx="527573" cy="509883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31495"/>
              </p:ext>
            </p:extLst>
          </p:nvPr>
        </p:nvGraphicFramePr>
        <p:xfrm>
          <a:off x="251520" y="2348880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203040" imgH="164880" progId="Equation.DSMT4">
                  <p:embed/>
                </p:oleObj>
              </mc:Choice>
              <mc:Fallback>
                <p:oleObj name="Equation" r:id="rId14" imgW="20304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348880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 19"/>
          <p:cNvSpPr/>
          <p:nvPr/>
        </p:nvSpPr>
        <p:spPr>
          <a:xfrm flipH="1">
            <a:off x="764578" y="2991125"/>
            <a:ext cx="527573" cy="509883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00844"/>
              </p:ext>
            </p:extLst>
          </p:nvPr>
        </p:nvGraphicFramePr>
        <p:xfrm>
          <a:off x="179388" y="2908300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908300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 flipH="1">
            <a:off x="788095" y="3429000"/>
            <a:ext cx="527573" cy="504056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00783"/>
              </p:ext>
            </p:extLst>
          </p:nvPr>
        </p:nvGraphicFramePr>
        <p:xfrm>
          <a:off x="181100" y="3501256"/>
          <a:ext cx="5349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0" y="3501256"/>
                        <a:ext cx="5349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3"/>
          <p:cNvSpPr/>
          <p:nvPr/>
        </p:nvSpPr>
        <p:spPr>
          <a:xfrm flipH="1">
            <a:off x="716087" y="3933056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285800"/>
              </p:ext>
            </p:extLst>
          </p:nvPr>
        </p:nvGraphicFramePr>
        <p:xfrm>
          <a:off x="107950" y="4059238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20" imgW="203040" imgH="164880" progId="Equation.DSMT4">
                  <p:embed/>
                </p:oleObj>
              </mc:Choice>
              <mc:Fallback>
                <p:oleObj name="Equation" r:id="rId20" imgW="203040" imgH="1648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059238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79512" y="4727808"/>
            <a:ext cx="40783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values from each column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increase at a different ratio.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8072" y="5471725"/>
            <a:ext cx="44534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Therefore, the TOV is non-linear</a:t>
            </a:r>
          </a:p>
        </p:txBody>
      </p:sp>
      <p:grpSp>
        <p:nvGrpSpPr>
          <p:cNvPr id="34829" name="Group 13"/>
          <p:cNvGrpSpPr>
            <a:grpSpLocks noChangeAspect="1"/>
          </p:cNvGrpSpPr>
          <p:nvPr/>
        </p:nvGrpSpPr>
        <p:grpSpPr bwMode="auto">
          <a:xfrm>
            <a:off x="5636582" y="512764"/>
            <a:ext cx="2520952" cy="6010276"/>
            <a:chOff x="3061" y="323"/>
            <a:chExt cx="1588" cy="3786"/>
          </a:xfrm>
        </p:grpSpPr>
        <p:sp>
          <p:nvSpPr>
            <p:cNvPr id="34828" name="AutoShape 12"/>
            <p:cNvSpPr>
              <a:spLocks noChangeAspect="1" noChangeArrowheads="1" noTextEdit="1"/>
            </p:cNvSpPr>
            <p:nvPr/>
          </p:nvSpPr>
          <p:spPr bwMode="auto">
            <a:xfrm>
              <a:off x="3061" y="527"/>
              <a:ext cx="1452" cy="3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0" name="Rectangle 14"/>
            <p:cNvSpPr>
              <a:spLocks noChangeArrowheads="1"/>
            </p:cNvSpPr>
            <p:nvPr/>
          </p:nvSpPr>
          <p:spPr bwMode="auto">
            <a:xfrm>
              <a:off x="3062" y="533"/>
              <a:ext cx="1450" cy="357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1" name="Line 15"/>
            <p:cNvSpPr>
              <a:spLocks noChangeShapeType="1"/>
            </p:cNvSpPr>
            <p:nvPr/>
          </p:nvSpPr>
          <p:spPr bwMode="auto">
            <a:xfrm flipV="1">
              <a:off x="3545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2" name="Line 16"/>
            <p:cNvSpPr>
              <a:spLocks noChangeShapeType="1"/>
            </p:cNvSpPr>
            <p:nvPr/>
          </p:nvSpPr>
          <p:spPr bwMode="auto">
            <a:xfrm flipV="1">
              <a:off x="3546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3" name="Line 17"/>
            <p:cNvSpPr>
              <a:spLocks noChangeShapeType="1"/>
            </p:cNvSpPr>
            <p:nvPr/>
          </p:nvSpPr>
          <p:spPr bwMode="auto">
            <a:xfrm flipV="1">
              <a:off x="3786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 flipV="1">
              <a:off x="3787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 flipV="1">
              <a:off x="4027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 flipV="1">
              <a:off x="4028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7" name="Line 21"/>
            <p:cNvSpPr>
              <a:spLocks noChangeShapeType="1"/>
            </p:cNvSpPr>
            <p:nvPr/>
          </p:nvSpPr>
          <p:spPr bwMode="auto">
            <a:xfrm flipV="1">
              <a:off x="4269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8" name="Line 22"/>
            <p:cNvSpPr>
              <a:spLocks noChangeShapeType="1"/>
            </p:cNvSpPr>
            <p:nvPr/>
          </p:nvSpPr>
          <p:spPr bwMode="auto">
            <a:xfrm flipV="1">
              <a:off x="4270" y="533"/>
              <a:ext cx="1" cy="3564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39" name="Line 23"/>
            <p:cNvSpPr>
              <a:spLocks noChangeShapeType="1"/>
            </p:cNvSpPr>
            <p:nvPr/>
          </p:nvSpPr>
          <p:spPr bwMode="auto">
            <a:xfrm>
              <a:off x="3063" y="3648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>
              <a:off x="3063" y="3654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1" name="Line 25"/>
            <p:cNvSpPr>
              <a:spLocks noChangeShapeType="1"/>
            </p:cNvSpPr>
            <p:nvPr/>
          </p:nvSpPr>
          <p:spPr bwMode="auto">
            <a:xfrm>
              <a:off x="3063" y="3421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2" name="Line 26"/>
            <p:cNvSpPr>
              <a:spLocks noChangeShapeType="1"/>
            </p:cNvSpPr>
            <p:nvPr/>
          </p:nvSpPr>
          <p:spPr bwMode="auto">
            <a:xfrm>
              <a:off x="3063" y="3427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3" name="Line 27"/>
            <p:cNvSpPr>
              <a:spLocks noChangeShapeType="1"/>
            </p:cNvSpPr>
            <p:nvPr/>
          </p:nvSpPr>
          <p:spPr bwMode="auto">
            <a:xfrm>
              <a:off x="3063" y="3200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4" name="Line 28"/>
            <p:cNvSpPr>
              <a:spLocks noChangeShapeType="1"/>
            </p:cNvSpPr>
            <p:nvPr/>
          </p:nvSpPr>
          <p:spPr bwMode="auto">
            <a:xfrm>
              <a:off x="3063" y="3206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5" name="Line 29"/>
            <p:cNvSpPr>
              <a:spLocks noChangeShapeType="1"/>
            </p:cNvSpPr>
            <p:nvPr/>
          </p:nvSpPr>
          <p:spPr bwMode="auto">
            <a:xfrm>
              <a:off x="3063" y="2978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6" name="Line 30"/>
            <p:cNvSpPr>
              <a:spLocks noChangeShapeType="1"/>
            </p:cNvSpPr>
            <p:nvPr/>
          </p:nvSpPr>
          <p:spPr bwMode="auto">
            <a:xfrm>
              <a:off x="3063" y="2985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7" name="Line 31"/>
            <p:cNvSpPr>
              <a:spLocks noChangeShapeType="1"/>
            </p:cNvSpPr>
            <p:nvPr/>
          </p:nvSpPr>
          <p:spPr bwMode="auto">
            <a:xfrm>
              <a:off x="3063" y="2757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8" name="Line 32"/>
            <p:cNvSpPr>
              <a:spLocks noChangeShapeType="1"/>
            </p:cNvSpPr>
            <p:nvPr/>
          </p:nvSpPr>
          <p:spPr bwMode="auto">
            <a:xfrm>
              <a:off x="3063" y="2763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49" name="Line 33"/>
            <p:cNvSpPr>
              <a:spLocks noChangeShapeType="1"/>
            </p:cNvSpPr>
            <p:nvPr/>
          </p:nvSpPr>
          <p:spPr bwMode="auto">
            <a:xfrm>
              <a:off x="3063" y="2536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0" name="Line 34"/>
            <p:cNvSpPr>
              <a:spLocks noChangeShapeType="1"/>
            </p:cNvSpPr>
            <p:nvPr/>
          </p:nvSpPr>
          <p:spPr bwMode="auto">
            <a:xfrm>
              <a:off x="3063" y="2542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1" name="Line 35"/>
            <p:cNvSpPr>
              <a:spLocks noChangeShapeType="1"/>
            </p:cNvSpPr>
            <p:nvPr/>
          </p:nvSpPr>
          <p:spPr bwMode="auto">
            <a:xfrm>
              <a:off x="3063" y="2309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2" name="Line 36"/>
            <p:cNvSpPr>
              <a:spLocks noChangeShapeType="1"/>
            </p:cNvSpPr>
            <p:nvPr/>
          </p:nvSpPr>
          <p:spPr bwMode="auto">
            <a:xfrm>
              <a:off x="3063" y="2315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3" name="Line 37"/>
            <p:cNvSpPr>
              <a:spLocks noChangeShapeType="1"/>
            </p:cNvSpPr>
            <p:nvPr/>
          </p:nvSpPr>
          <p:spPr bwMode="auto">
            <a:xfrm>
              <a:off x="3063" y="2088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4" name="Line 38"/>
            <p:cNvSpPr>
              <a:spLocks noChangeShapeType="1"/>
            </p:cNvSpPr>
            <p:nvPr/>
          </p:nvSpPr>
          <p:spPr bwMode="auto">
            <a:xfrm>
              <a:off x="3063" y="2094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5" name="Line 39"/>
            <p:cNvSpPr>
              <a:spLocks noChangeShapeType="1"/>
            </p:cNvSpPr>
            <p:nvPr/>
          </p:nvSpPr>
          <p:spPr bwMode="auto">
            <a:xfrm>
              <a:off x="3063" y="1866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6" name="Line 40"/>
            <p:cNvSpPr>
              <a:spLocks noChangeShapeType="1"/>
            </p:cNvSpPr>
            <p:nvPr/>
          </p:nvSpPr>
          <p:spPr bwMode="auto">
            <a:xfrm>
              <a:off x="3063" y="1873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7" name="Line 41"/>
            <p:cNvSpPr>
              <a:spLocks noChangeShapeType="1"/>
            </p:cNvSpPr>
            <p:nvPr/>
          </p:nvSpPr>
          <p:spPr bwMode="auto">
            <a:xfrm>
              <a:off x="3063" y="1645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8" name="Line 42"/>
            <p:cNvSpPr>
              <a:spLocks noChangeShapeType="1"/>
            </p:cNvSpPr>
            <p:nvPr/>
          </p:nvSpPr>
          <p:spPr bwMode="auto">
            <a:xfrm>
              <a:off x="3063" y="1651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59" name="Line 43"/>
            <p:cNvSpPr>
              <a:spLocks noChangeShapeType="1"/>
            </p:cNvSpPr>
            <p:nvPr/>
          </p:nvSpPr>
          <p:spPr bwMode="auto">
            <a:xfrm>
              <a:off x="3063" y="1424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0" name="Line 44"/>
            <p:cNvSpPr>
              <a:spLocks noChangeShapeType="1"/>
            </p:cNvSpPr>
            <p:nvPr/>
          </p:nvSpPr>
          <p:spPr bwMode="auto">
            <a:xfrm>
              <a:off x="3063" y="1430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1" name="Line 45"/>
            <p:cNvSpPr>
              <a:spLocks noChangeShapeType="1"/>
            </p:cNvSpPr>
            <p:nvPr/>
          </p:nvSpPr>
          <p:spPr bwMode="auto">
            <a:xfrm>
              <a:off x="3063" y="1203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2" name="Line 46"/>
            <p:cNvSpPr>
              <a:spLocks noChangeShapeType="1"/>
            </p:cNvSpPr>
            <p:nvPr/>
          </p:nvSpPr>
          <p:spPr bwMode="auto">
            <a:xfrm>
              <a:off x="3063" y="1209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3" name="Line 47"/>
            <p:cNvSpPr>
              <a:spLocks noChangeShapeType="1"/>
            </p:cNvSpPr>
            <p:nvPr/>
          </p:nvSpPr>
          <p:spPr bwMode="auto">
            <a:xfrm>
              <a:off x="3063" y="976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4" name="Line 48"/>
            <p:cNvSpPr>
              <a:spLocks noChangeShapeType="1"/>
            </p:cNvSpPr>
            <p:nvPr/>
          </p:nvSpPr>
          <p:spPr bwMode="auto">
            <a:xfrm>
              <a:off x="3063" y="982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5" name="Line 49"/>
            <p:cNvSpPr>
              <a:spLocks noChangeShapeType="1"/>
            </p:cNvSpPr>
            <p:nvPr/>
          </p:nvSpPr>
          <p:spPr bwMode="auto">
            <a:xfrm>
              <a:off x="3063" y="754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6" name="Line 50"/>
            <p:cNvSpPr>
              <a:spLocks noChangeShapeType="1"/>
            </p:cNvSpPr>
            <p:nvPr/>
          </p:nvSpPr>
          <p:spPr bwMode="auto">
            <a:xfrm>
              <a:off x="3063" y="760"/>
              <a:ext cx="1449" cy="1"/>
            </a:xfrm>
            <a:prstGeom prst="line">
              <a:avLst/>
            </a:prstGeom>
            <a:noFill/>
            <a:ln w="1588">
              <a:solidFill>
                <a:srgbClr val="80808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7" name="Line 51"/>
            <p:cNvSpPr>
              <a:spLocks noChangeShapeType="1"/>
            </p:cNvSpPr>
            <p:nvPr/>
          </p:nvSpPr>
          <p:spPr bwMode="auto">
            <a:xfrm>
              <a:off x="3063" y="3863"/>
              <a:ext cx="1449" cy="1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8" name="Line 52"/>
            <p:cNvSpPr>
              <a:spLocks noChangeShapeType="1"/>
            </p:cNvSpPr>
            <p:nvPr/>
          </p:nvSpPr>
          <p:spPr bwMode="auto">
            <a:xfrm>
              <a:off x="3063" y="3869"/>
              <a:ext cx="1449" cy="1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69" name="Line 53"/>
            <p:cNvSpPr>
              <a:spLocks noChangeShapeType="1"/>
            </p:cNvSpPr>
            <p:nvPr/>
          </p:nvSpPr>
          <p:spPr bwMode="auto">
            <a:xfrm>
              <a:off x="3063" y="3876"/>
              <a:ext cx="1449" cy="1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0" name="Line 54"/>
            <p:cNvSpPr>
              <a:spLocks noChangeShapeType="1"/>
            </p:cNvSpPr>
            <p:nvPr/>
          </p:nvSpPr>
          <p:spPr bwMode="auto">
            <a:xfrm>
              <a:off x="3063" y="3882"/>
              <a:ext cx="1449" cy="1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1" name="Rectangle 55"/>
            <p:cNvSpPr>
              <a:spLocks noChangeArrowheads="1"/>
            </p:cNvSpPr>
            <p:nvPr/>
          </p:nvSpPr>
          <p:spPr bwMode="auto">
            <a:xfrm>
              <a:off x="4555" y="3790"/>
              <a:ext cx="94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900" b="1" i="1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T</a:t>
              </a:r>
              <a:endParaRPr kumimoji="0" lang="en-US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72" name="Freeform 56"/>
            <p:cNvSpPr>
              <a:spLocks/>
            </p:cNvSpPr>
            <p:nvPr/>
          </p:nvSpPr>
          <p:spPr bwMode="auto">
            <a:xfrm>
              <a:off x="4499" y="3814"/>
              <a:ext cx="11" cy="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" y="62"/>
                </a:cxn>
                <a:cxn ang="0">
                  <a:pos x="0" y="123"/>
                </a:cxn>
                <a:cxn ang="0">
                  <a:pos x="0" y="0"/>
                </a:cxn>
              </a:cxnLst>
              <a:rect l="0" t="0" r="r" b="b"/>
              <a:pathLst>
                <a:path w="11" h="123">
                  <a:moveTo>
                    <a:pt x="0" y="0"/>
                  </a:moveTo>
                  <a:lnTo>
                    <a:pt x="11" y="62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3" name="Line 57"/>
            <p:cNvSpPr>
              <a:spLocks noChangeShapeType="1"/>
            </p:cNvSpPr>
            <p:nvPr/>
          </p:nvSpPr>
          <p:spPr bwMode="auto">
            <a:xfrm flipV="1">
              <a:off x="3302" y="533"/>
              <a:ext cx="1" cy="3564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4" name="Line 58"/>
            <p:cNvSpPr>
              <a:spLocks noChangeShapeType="1"/>
            </p:cNvSpPr>
            <p:nvPr/>
          </p:nvSpPr>
          <p:spPr bwMode="auto">
            <a:xfrm flipV="1">
              <a:off x="3303" y="533"/>
              <a:ext cx="1" cy="3564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5" name="Line 59"/>
            <p:cNvSpPr>
              <a:spLocks noChangeShapeType="1"/>
            </p:cNvSpPr>
            <p:nvPr/>
          </p:nvSpPr>
          <p:spPr bwMode="auto">
            <a:xfrm flipV="1">
              <a:off x="3304" y="533"/>
              <a:ext cx="1" cy="3564"/>
            </a:xfrm>
            <a:prstGeom prst="line">
              <a:avLst/>
            </a:prstGeom>
            <a:noFill/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6" name="Line 60"/>
            <p:cNvSpPr>
              <a:spLocks noChangeShapeType="1"/>
            </p:cNvSpPr>
            <p:nvPr/>
          </p:nvSpPr>
          <p:spPr bwMode="auto">
            <a:xfrm flipV="1">
              <a:off x="3305" y="533"/>
              <a:ext cx="1" cy="3564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7" name="Rectangle 61"/>
            <p:cNvSpPr>
              <a:spLocks noChangeArrowheads="1"/>
            </p:cNvSpPr>
            <p:nvPr/>
          </p:nvSpPr>
          <p:spPr bwMode="auto">
            <a:xfrm>
              <a:off x="3243" y="323"/>
              <a:ext cx="104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100" b="1" i="1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P</a:t>
              </a:r>
              <a:endParaRPr kumimoji="0" lang="en-US" sz="2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78" name="Freeform 62"/>
            <p:cNvSpPr>
              <a:spLocks/>
            </p:cNvSpPr>
            <p:nvPr/>
          </p:nvSpPr>
          <p:spPr bwMode="auto">
            <a:xfrm>
              <a:off x="3294" y="539"/>
              <a:ext cx="21" cy="62"/>
            </a:xfrm>
            <a:custGeom>
              <a:avLst/>
              <a:gdLst/>
              <a:ahLst/>
              <a:cxnLst>
                <a:cxn ang="0">
                  <a:pos x="0" y="62"/>
                </a:cxn>
                <a:cxn ang="0">
                  <a:pos x="10" y="0"/>
                </a:cxn>
                <a:cxn ang="0">
                  <a:pos x="21" y="62"/>
                </a:cxn>
                <a:cxn ang="0">
                  <a:pos x="0" y="62"/>
                </a:cxn>
              </a:cxnLst>
              <a:rect l="0" t="0" r="r" b="b"/>
              <a:pathLst>
                <a:path w="21" h="62">
                  <a:moveTo>
                    <a:pt x="0" y="62"/>
                  </a:moveTo>
                  <a:lnTo>
                    <a:pt x="10" y="0"/>
                  </a:lnTo>
                  <a:lnTo>
                    <a:pt x="21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800000"/>
            </a:solidFill>
            <a:ln w="1588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79" name="Rectangle 63"/>
            <p:cNvSpPr>
              <a:spLocks noChangeArrowheads="1"/>
            </p:cNvSpPr>
            <p:nvPr/>
          </p:nvSpPr>
          <p:spPr bwMode="auto">
            <a:xfrm>
              <a:off x="3062" y="533"/>
              <a:ext cx="1450" cy="3570"/>
            </a:xfrm>
            <a:prstGeom prst="rect">
              <a:avLst/>
            </a:prstGeom>
            <a:noFill/>
            <a:ln w="3175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80" name="Rectangle 64"/>
            <p:cNvSpPr>
              <a:spLocks noChangeArrowheads="1"/>
            </p:cNvSpPr>
            <p:nvPr/>
          </p:nvSpPr>
          <p:spPr bwMode="auto">
            <a:xfrm>
              <a:off x="3309" y="3919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81" name="Line 65"/>
            <p:cNvSpPr>
              <a:spLocks noChangeShapeType="1"/>
            </p:cNvSpPr>
            <p:nvPr/>
          </p:nvSpPr>
          <p:spPr bwMode="auto">
            <a:xfrm>
              <a:off x="3546" y="3839"/>
              <a:ext cx="1" cy="80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82" name="Rectangle 66"/>
            <p:cNvSpPr>
              <a:spLocks noChangeArrowheads="1"/>
            </p:cNvSpPr>
            <p:nvPr/>
          </p:nvSpPr>
          <p:spPr bwMode="auto">
            <a:xfrm>
              <a:off x="3547" y="3919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83" name="Line 67"/>
            <p:cNvSpPr>
              <a:spLocks noChangeShapeType="1"/>
            </p:cNvSpPr>
            <p:nvPr/>
          </p:nvSpPr>
          <p:spPr bwMode="auto">
            <a:xfrm>
              <a:off x="3787" y="3839"/>
              <a:ext cx="1" cy="80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84" name="Rectangle 68"/>
            <p:cNvSpPr>
              <a:spLocks noChangeArrowheads="1"/>
            </p:cNvSpPr>
            <p:nvPr/>
          </p:nvSpPr>
          <p:spPr bwMode="auto">
            <a:xfrm>
              <a:off x="3788" y="3919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85" name="Line 69"/>
            <p:cNvSpPr>
              <a:spLocks noChangeShapeType="1"/>
            </p:cNvSpPr>
            <p:nvPr/>
          </p:nvSpPr>
          <p:spPr bwMode="auto">
            <a:xfrm>
              <a:off x="4028" y="3839"/>
              <a:ext cx="1" cy="80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86" name="Rectangle 70"/>
            <p:cNvSpPr>
              <a:spLocks noChangeArrowheads="1"/>
            </p:cNvSpPr>
            <p:nvPr/>
          </p:nvSpPr>
          <p:spPr bwMode="auto">
            <a:xfrm>
              <a:off x="4029" y="3919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87" name="Line 71"/>
            <p:cNvSpPr>
              <a:spLocks noChangeShapeType="1"/>
            </p:cNvSpPr>
            <p:nvPr/>
          </p:nvSpPr>
          <p:spPr bwMode="auto">
            <a:xfrm>
              <a:off x="4270" y="3839"/>
              <a:ext cx="1" cy="80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88" name="Rectangle 72"/>
            <p:cNvSpPr>
              <a:spLocks noChangeArrowheads="1"/>
            </p:cNvSpPr>
            <p:nvPr/>
          </p:nvSpPr>
          <p:spPr bwMode="auto">
            <a:xfrm>
              <a:off x="4271" y="3919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89" name="Rectangle 73"/>
            <p:cNvSpPr>
              <a:spLocks noChangeArrowheads="1"/>
            </p:cNvSpPr>
            <p:nvPr/>
          </p:nvSpPr>
          <p:spPr bwMode="auto">
            <a:xfrm>
              <a:off x="3243" y="3593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90" name="Line 74"/>
            <p:cNvSpPr>
              <a:spLocks noChangeShapeType="1"/>
            </p:cNvSpPr>
            <p:nvPr/>
          </p:nvSpPr>
          <p:spPr bwMode="auto">
            <a:xfrm>
              <a:off x="3298" y="3654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91" name="Rectangle 75"/>
            <p:cNvSpPr>
              <a:spLocks noChangeArrowheads="1"/>
            </p:cNvSpPr>
            <p:nvPr/>
          </p:nvSpPr>
          <p:spPr bwMode="auto">
            <a:xfrm>
              <a:off x="3243" y="3366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92" name="Line 76"/>
            <p:cNvSpPr>
              <a:spLocks noChangeShapeType="1"/>
            </p:cNvSpPr>
            <p:nvPr/>
          </p:nvSpPr>
          <p:spPr bwMode="auto">
            <a:xfrm>
              <a:off x="3298" y="3427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93" name="Rectangle 77"/>
            <p:cNvSpPr>
              <a:spLocks noChangeArrowheads="1"/>
            </p:cNvSpPr>
            <p:nvPr/>
          </p:nvSpPr>
          <p:spPr bwMode="auto">
            <a:xfrm>
              <a:off x="3217" y="3144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94" name="Line 78"/>
            <p:cNvSpPr>
              <a:spLocks noChangeShapeType="1"/>
            </p:cNvSpPr>
            <p:nvPr/>
          </p:nvSpPr>
          <p:spPr bwMode="auto">
            <a:xfrm>
              <a:off x="3298" y="3206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95" name="Rectangle 79"/>
            <p:cNvSpPr>
              <a:spLocks noChangeArrowheads="1"/>
            </p:cNvSpPr>
            <p:nvPr/>
          </p:nvSpPr>
          <p:spPr bwMode="auto">
            <a:xfrm>
              <a:off x="3243" y="2923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96" name="Line 80"/>
            <p:cNvSpPr>
              <a:spLocks noChangeShapeType="1"/>
            </p:cNvSpPr>
            <p:nvPr/>
          </p:nvSpPr>
          <p:spPr bwMode="auto">
            <a:xfrm>
              <a:off x="3229" y="2985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97" name="Rectangle 81"/>
            <p:cNvSpPr>
              <a:spLocks noChangeArrowheads="1"/>
            </p:cNvSpPr>
            <p:nvPr/>
          </p:nvSpPr>
          <p:spPr bwMode="auto">
            <a:xfrm>
              <a:off x="3217" y="2702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98" name="Line 82"/>
            <p:cNvSpPr>
              <a:spLocks noChangeShapeType="1"/>
            </p:cNvSpPr>
            <p:nvPr/>
          </p:nvSpPr>
          <p:spPr bwMode="auto">
            <a:xfrm>
              <a:off x="3298" y="2763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899" name="Rectangle 83"/>
            <p:cNvSpPr>
              <a:spLocks noChangeArrowheads="1"/>
            </p:cNvSpPr>
            <p:nvPr/>
          </p:nvSpPr>
          <p:spPr bwMode="auto">
            <a:xfrm>
              <a:off x="3217" y="2481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0" name="Line 84"/>
            <p:cNvSpPr>
              <a:spLocks noChangeShapeType="1"/>
            </p:cNvSpPr>
            <p:nvPr/>
          </p:nvSpPr>
          <p:spPr bwMode="auto">
            <a:xfrm>
              <a:off x="3298" y="2542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01" name="Rectangle 85"/>
            <p:cNvSpPr>
              <a:spLocks noChangeArrowheads="1"/>
            </p:cNvSpPr>
            <p:nvPr/>
          </p:nvSpPr>
          <p:spPr bwMode="auto">
            <a:xfrm>
              <a:off x="3217" y="2253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2" name="Line 86"/>
            <p:cNvSpPr>
              <a:spLocks noChangeShapeType="1"/>
            </p:cNvSpPr>
            <p:nvPr/>
          </p:nvSpPr>
          <p:spPr bwMode="auto">
            <a:xfrm>
              <a:off x="3298" y="2315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03" name="Rectangle 87"/>
            <p:cNvSpPr>
              <a:spLocks noChangeArrowheads="1"/>
            </p:cNvSpPr>
            <p:nvPr/>
          </p:nvSpPr>
          <p:spPr bwMode="auto">
            <a:xfrm>
              <a:off x="3217" y="2032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8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4" name="Line 88"/>
            <p:cNvSpPr>
              <a:spLocks noChangeShapeType="1"/>
            </p:cNvSpPr>
            <p:nvPr/>
          </p:nvSpPr>
          <p:spPr bwMode="auto">
            <a:xfrm>
              <a:off x="3298" y="2094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05" name="Rectangle 89"/>
            <p:cNvSpPr>
              <a:spLocks noChangeArrowheads="1"/>
            </p:cNvSpPr>
            <p:nvPr/>
          </p:nvSpPr>
          <p:spPr bwMode="auto">
            <a:xfrm>
              <a:off x="3175" y="1811"/>
              <a:ext cx="21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9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6" name="Line 90"/>
            <p:cNvSpPr>
              <a:spLocks noChangeShapeType="1"/>
            </p:cNvSpPr>
            <p:nvPr/>
          </p:nvSpPr>
          <p:spPr bwMode="auto">
            <a:xfrm>
              <a:off x="3298" y="1873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07" name="Rectangle 91"/>
            <p:cNvSpPr>
              <a:spLocks noChangeArrowheads="1"/>
            </p:cNvSpPr>
            <p:nvPr/>
          </p:nvSpPr>
          <p:spPr bwMode="auto">
            <a:xfrm>
              <a:off x="3165" y="1590"/>
              <a:ext cx="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8" name="Line 92"/>
            <p:cNvSpPr>
              <a:spLocks noChangeShapeType="1"/>
            </p:cNvSpPr>
            <p:nvPr/>
          </p:nvSpPr>
          <p:spPr bwMode="auto">
            <a:xfrm>
              <a:off x="3298" y="1651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09" name="Rectangle 93"/>
            <p:cNvSpPr>
              <a:spLocks noChangeArrowheads="1"/>
            </p:cNvSpPr>
            <p:nvPr/>
          </p:nvSpPr>
          <p:spPr bwMode="auto">
            <a:xfrm>
              <a:off x="3165" y="1369"/>
              <a:ext cx="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10" name="Line 94"/>
            <p:cNvSpPr>
              <a:spLocks noChangeShapeType="1"/>
            </p:cNvSpPr>
            <p:nvPr/>
          </p:nvSpPr>
          <p:spPr bwMode="auto">
            <a:xfrm>
              <a:off x="3298" y="1430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11" name="Rectangle 95"/>
            <p:cNvSpPr>
              <a:spLocks noChangeArrowheads="1"/>
            </p:cNvSpPr>
            <p:nvPr/>
          </p:nvSpPr>
          <p:spPr bwMode="auto">
            <a:xfrm>
              <a:off x="3165" y="1148"/>
              <a:ext cx="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12" name="Line 96"/>
            <p:cNvSpPr>
              <a:spLocks noChangeShapeType="1"/>
            </p:cNvSpPr>
            <p:nvPr/>
          </p:nvSpPr>
          <p:spPr bwMode="auto">
            <a:xfrm>
              <a:off x="3298" y="1209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13" name="Rectangle 97"/>
            <p:cNvSpPr>
              <a:spLocks noChangeArrowheads="1"/>
            </p:cNvSpPr>
            <p:nvPr/>
          </p:nvSpPr>
          <p:spPr bwMode="auto">
            <a:xfrm>
              <a:off x="3165" y="920"/>
              <a:ext cx="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13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14" name="Line 98"/>
            <p:cNvSpPr>
              <a:spLocks noChangeShapeType="1"/>
            </p:cNvSpPr>
            <p:nvPr/>
          </p:nvSpPr>
          <p:spPr bwMode="auto">
            <a:xfrm>
              <a:off x="3298" y="982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15" name="Rectangle 99"/>
            <p:cNvSpPr>
              <a:spLocks noChangeArrowheads="1"/>
            </p:cNvSpPr>
            <p:nvPr/>
          </p:nvSpPr>
          <p:spPr bwMode="auto">
            <a:xfrm>
              <a:off x="3165" y="699"/>
              <a:ext cx="33" cy="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14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16" name="Line 100"/>
            <p:cNvSpPr>
              <a:spLocks noChangeShapeType="1"/>
            </p:cNvSpPr>
            <p:nvPr/>
          </p:nvSpPr>
          <p:spPr bwMode="auto">
            <a:xfrm>
              <a:off x="3298" y="760"/>
              <a:ext cx="14" cy="1"/>
            </a:xfrm>
            <a:prstGeom prst="line">
              <a:avLst/>
            </a:prstGeom>
            <a:noFill/>
            <a:ln w="158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917" name="Rectangle 101"/>
            <p:cNvSpPr>
              <a:spLocks noChangeArrowheads="1"/>
            </p:cNvSpPr>
            <p:nvPr/>
          </p:nvSpPr>
          <p:spPr bwMode="auto">
            <a:xfrm>
              <a:off x="3062" y="533"/>
              <a:ext cx="1450" cy="3570"/>
            </a:xfrm>
            <a:prstGeom prst="rect">
              <a:avLst/>
            </a:prstGeom>
            <a:noFill/>
            <a:ln w="3175">
              <a:solidFill>
                <a:srgbClr val="8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19" name="Oval 118"/>
          <p:cNvSpPr/>
          <p:nvPr/>
        </p:nvSpPr>
        <p:spPr>
          <a:xfrm>
            <a:off x="5940544" y="606700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0" name="Oval 119"/>
          <p:cNvSpPr/>
          <p:nvPr/>
        </p:nvSpPr>
        <p:spPr>
          <a:xfrm>
            <a:off x="6336784" y="538120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1" name="Oval 120"/>
          <p:cNvSpPr/>
          <p:nvPr/>
        </p:nvSpPr>
        <p:spPr>
          <a:xfrm>
            <a:off x="6733024" y="431440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2" name="Oval 121"/>
          <p:cNvSpPr/>
          <p:nvPr/>
        </p:nvSpPr>
        <p:spPr>
          <a:xfrm>
            <a:off x="7114024" y="256180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3" name="Oval 122"/>
          <p:cNvSpPr/>
          <p:nvPr/>
        </p:nvSpPr>
        <p:spPr>
          <a:xfrm>
            <a:off x="7495024" y="70252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4" name="Freeform 123"/>
          <p:cNvSpPr/>
          <p:nvPr/>
        </p:nvSpPr>
        <p:spPr>
          <a:xfrm>
            <a:off x="6004560" y="563880"/>
            <a:ext cx="1554480" cy="5593080"/>
          </a:xfrm>
          <a:custGeom>
            <a:avLst/>
            <a:gdLst>
              <a:gd name="connsiteX0" fmla="*/ 0 w 1554480"/>
              <a:gd name="connsiteY0" fmla="*/ 5593080 h 5593080"/>
              <a:gd name="connsiteX1" fmla="*/ 411480 w 1554480"/>
              <a:gd name="connsiteY1" fmla="*/ 4892040 h 5593080"/>
              <a:gd name="connsiteX2" fmla="*/ 792480 w 1554480"/>
              <a:gd name="connsiteY2" fmla="*/ 3825240 h 5593080"/>
              <a:gd name="connsiteX3" fmla="*/ 1173480 w 1554480"/>
              <a:gd name="connsiteY3" fmla="*/ 2057400 h 5593080"/>
              <a:gd name="connsiteX4" fmla="*/ 1554480 w 1554480"/>
              <a:gd name="connsiteY4" fmla="*/ 0 h 559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4480" h="5593080">
                <a:moveTo>
                  <a:pt x="0" y="5593080"/>
                </a:moveTo>
                <a:cubicBezTo>
                  <a:pt x="139700" y="5389880"/>
                  <a:pt x="279400" y="5186680"/>
                  <a:pt x="411480" y="4892040"/>
                </a:cubicBezTo>
                <a:cubicBezTo>
                  <a:pt x="543560" y="4597400"/>
                  <a:pt x="665480" y="4297680"/>
                  <a:pt x="792480" y="3825240"/>
                </a:cubicBezTo>
                <a:cubicBezTo>
                  <a:pt x="919480" y="3352800"/>
                  <a:pt x="1046480" y="2694940"/>
                  <a:pt x="1173480" y="2057400"/>
                </a:cubicBezTo>
                <a:cubicBezTo>
                  <a:pt x="1300480" y="1419860"/>
                  <a:pt x="1427480" y="709930"/>
                  <a:pt x="1554480" y="0"/>
                </a:cubicBezTo>
              </a:path>
            </a:pathLst>
          </a:cu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5" name="TextBox 124"/>
          <p:cNvSpPr txBox="1"/>
          <p:nvPr/>
        </p:nvSpPr>
        <p:spPr>
          <a:xfrm>
            <a:off x="133792" y="5944165"/>
            <a:ext cx="4908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From the graph, we can see that the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dots don`t form a straight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8" grpId="0" animBg="1"/>
      <p:bldP spid="20" grpId="0" animBg="1"/>
      <p:bldP spid="22" grpId="0" animBg="1"/>
      <p:bldP spid="24" grpId="0" animBg="1"/>
      <p:bldP spid="26" grpId="0"/>
      <p:bldP spid="27" grpId="0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B13E4-DD65-4B12-A747-ED1F89BF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147066"/>
            <a:ext cx="8772211" cy="473964"/>
          </a:xfrm>
        </p:spPr>
        <p:txBody>
          <a:bodyPr>
            <a:normAutofit/>
          </a:bodyPr>
          <a:lstStyle/>
          <a:p>
            <a:r>
              <a:rPr lang="en-CA" sz="2200" dirty="0"/>
              <a:t>Q: Given each table of values, which one of them is Linear?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2143ADA-F7E9-483B-AB00-FA74FE4AE4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995846"/>
              </p:ext>
            </p:extLst>
          </p:nvPr>
        </p:nvGraphicFramePr>
        <p:xfrm>
          <a:off x="601663" y="746125"/>
          <a:ext cx="1131887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583920" imgH="1193760" progId="Equation.DSMT4">
                  <p:embed/>
                </p:oleObj>
              </mc:Choice>
              <mc:Fallback>
                <p:oleObj name="Equation" r:id="rId4" imgW="583920" imgH="11937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C2143ADA-F7E9-483B-AB00-FA74FE4AE4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1663" y="746125"/>
                        <a:ext cx="1131887" cy="231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112871-C410-4552-9763-EA51F1D9EF45}"/>
              </a:ext>
            </a:extLst>
          </p:cNvPr>
          <p:cNvSpPr txBox="1"/>
          <p:nvPr/>
        </p:nvSpPr>
        <p:spPr>
          <a:xfrm>
            <a:off x="130628" y="746057"/>
            <a:ext cx="57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solidFill>
                  <a:srgbClr val="FF0000"/>
                </a:solidFill>
              </a:rPr>
              <a:t>A)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D1A7BA4-A8E9-4F99-9ABD-015C931E3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82973"/>
              </p:ext>
            </p:extLst>
          </p:nvPr>
        </p:nvGraphicFramePr>
        <p:xfrm>
          <a:off x="2625725" y="746125"/>
          <a:ext cx="1230313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634680" imgH="1193760" progId="Equation.DSMT4">
                  <p:embed/>
                </p:oleObj>
              </mc:Choice>
              <mc:Fallback>
                <p:oleObj name="Equation" r:id="rId6" imgW="634680" imgH="11937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D1A7BA4-A8E9-4F99-9ABD-015C931E36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5725" y="746125"/>
                        <a:ext cx="1230313" cy="231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1117FAA-36B0-4869-9302-9C7A22CA6780}"/>
              </a:ext>
            </a:extLst>
          </p:cNvPr>
          <p:cNvSpPr txBox="1"/>
          <p:nvPr/>
        </p:nvSpPr>
        <p:spPr>
          <a:xfrm>
            <a:off x="2203519" y="746057"/>
            <a:ext cx="57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solidFill>
                  <a:srgbClr val="FF0000"/>
                </a:solidFill>
              </a:rPr>
              <a:t>B)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4D1F086-F7DF-4B7F-9EBE-6FF3A8D01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225682"/>
              </p:ext>
            </p:extLst>
          </p:nvPr>
        </p:nvGraphicFramePr>
        <p:xfrm>
          <a:off x="4771012" y="746057"/>
          <a:ext cx="1083687" cy="231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558720" imgH="1193760" progId="Equation.DSMT4">
                  <p:embed/>
                </p:oleObj>
              </mc:Choice>
              <mc:Fallback>
                <p:oleObj name="Equation" r:id="rId8" imgW="558720" imgH="11937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4D1F086-F7DF-4B7F-9EBE-6FF3A8D015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71012" y="746057"/>
                        <a:ext cx="1083687" cy="231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3524B04-A89C-4E5E-AA6F-132C9B07F5FE}"/>
              </a:ext>
            </a:extLst>
          </p:cNvPr>
          <p:cNvSpPr txBox="1"/>
          <p:nvPr/>
        </p:nvSpPr>
        <p:spPr>
          <a:xfrm>
            <a:off x="4276410" y="746057"/>
            <a:ext cx="57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solidFill>
                  <a:srgbClr val="FF0000"/>
                </a:solidFill>
              </a:rPr>
              <a:t>C)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A627EB0-491E-4B41-B741-7E00112E6D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36728"/>
              </p:ext>
            </p:extLst>
          </p:nvPr>
        </p:nvGraphicFramePr>
        <p:xfrm>
          <a:off x="6914248" y="746125"/>
          <a:ext cx="985838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507960" imgH="1193760" progId="Equation.DSMT4">
                  <p:embed/>
                </p:oleObj>
              </mc:Choice>
              <mc:Fallback>
                <p:oleObj name="Equation" r:id="rId10" imgW="507960" imgH="11937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A627EB0-491E-4B41-B741-7E00112E6D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14248" y="746125"/>
                        <a:ext cx="985838" cy="231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22741AE-F227-48C7-9107-11355433D0ED}"/>
              </a:ext>
            </a:extLst>
          </p:cNvPr>
          <p:cNvSpPr txBox="1"/>
          <p:nvPr/>
        </p:nvSpPr>
        <p:spPr>
          <a:xfrm>
            <a:off x="6349301" y="746057"/>
            <a:ext cx="574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>
                <a:solidFill>
                  <a:srgbClr val="FF0000"/>
                </a:solidFill>
              </a:rPr>
              <a:t>D)</a:t>
            </a:r>
          </a:p>
        </p:txBody>
      </p:sp>
    </p:spTree>
    <p:extLst>
      <p:ext uri="{BB962C8B-B14F-4D97-AF65-F5344CB8AC3E}">
        <p14:creationId xmlns:p14="http://schemas.microsoft.com/office/powerpoint/2010/main" val="422911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P 349  4 – 7, 11 – 14, 20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352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I) Writing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5320" y="908720"/>
            <a:ext cx="8892480" cy="2901280"/>
          </a:xfrm>
        </p:spPr>
        <p:txBody>
          <a:bodyPr>
            <a:normAutofit/>
          </a:bodyPr>
          <a:lstStyle/>
          <a:p>
            <a:r>
              <a:rPr lang="en-CA" sz="2200" dirty="0"/>
              <a:t>We can use equations to model situations in the real world</a:t>
            </a:r>
          </a:p>
          <a:p>
            <a:r>
              <a:rPr lang="en-CA" sz="2200" dirty="0"/>
              <a:t>Using equations, we can solve complex problems easily</a:t>
            </a:r>
          </a:p>
          <a:p>
            <a:r>
              <a:rPr lang="en-CA" sz="2200" dirty="0"/>
              <a:t>The first step to writing equations is to find a pattern!</a:t>
            </a:r>
          </a:p>
          <a:p>
            <a:pPr marL="0" indent="0">
              <a:buNone/>
            </a:pPr>
            <a:r>
              <a:rPr lang="en-CA" sz="2200" dirty="0"/>
              <a:t>Ex: The following diagram shows the number of triangles created with a number of toothpicks used.  Write an equation to describe the number of triangles </a:t>
            </a:r>
            <a:r>
              <a:rPr lang="en-CA" sz="2200" i="1" dirty="0"/>
              <a:t>(T)</a:t>
            </a:r>
            <a:r>
              <a:rPr lang="en-CA" sz="2200" dirty="0"/>
              <a:t> </a:t>
            </a:r>
            <a:r>
              <a:rPr lang="en-CA" sz="2200" dirty="0" err="1"/>
              <a:t>vs</a:t>
            </a:r>
            <a:r>
              <a:rPr lang="en-CA" sz="2200" dirty="0"/>
              <a:t> number of toothpicks </a:t>
            </a:r>
            <a:r>
              <a:rPr lang="en-CA" sz="2200" i="1" dirty="0"/>
              <a:t>(P)</a:t>
            </a:r>
            <a:r>
              <a:rPr lang="en-CA" sz="2200" dirty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1560" y="4680952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1115616" y="3744848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67544" y="3816856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615463"/>
              </p:ext>
            </p:extLst>
          </p:nvPr>
        </p:nvGraphicFramePr>
        <p:xfrm>
          <a:off x="556323" y="4765784"/>
          <a:ext cx="1063349" cy="347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323" y="4765784"/>
                        <a:ext cx="1063349" cy="3472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2339752" y="4680952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2843808" y="3744848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95736" y="3816856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521541"/>
              </p:ext>
            </p:extLst>
          </p:nvPr>
        </p:nvGraphicFramePr>
        <p:xfrm>
          <a:off x="2277442" y="4765040"/>
          <a:ext cx="121443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442" y="4765040"/>
                        <a:ext cx="121443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flipH="1">
            <a:off x="3491880" y="3816856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15816" y="3816856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39952" y="4680952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644008" y="3744848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995936" y="3816856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860335"/>
              </p:ext>
            </p:extLst>
          </p:nvPr>
        </p:nvGraphicFramePr>
        <p:xfrm>
          <a:off x="4674344" y="4752960"/>
          <a:ext cx="11938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344" y="4752960"/>
                        <a:ext cx="1193800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flipH="1">
            <a:off x="5292080" y="3816856"/>
            <a:ext cx="576064" cy="864096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16016" y="3816856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64088" y="4680952"/>
            <a:ext cx="1152128" cy="0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5868144" y="3744848"/>
            <a:ext cx="611560" cy="936104"/>
          </a:xfrm>
          <a:prstGeom prst="line">
            <a:avLst/>
          </a:prstGeom>
          <a:ln w="38100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377164"/>
              </p:ext>
            </p:extLst>
          </p:nvPr>
        </p:nvGraphicFramePr>
        <p:xfrm>
          <a:off x="6804248" y="3212975"/>
          <a:ext cx="2016224" cy="3640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774360" imgH="1396800" progId="Equation.DSMT4">
                  <p:embed/>
                </p:oleObj>
              </mc:Choice>
              <mc:Fallback>
                <p:oleObj name="Equation" r:id="rId10" imgW="774360" imgH="139680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3212975"/>
                        <a:ext cx="2016224" cy="36408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886415"/>
              </p:ext>
            </p:extLst>
          </p:nvPr>
        </p:nvGraphicFramePr>
        <p:xfrm>
          <a:off x="7236296" y="3861048"/>
          <a:ext cx="3600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88560" imgH="164880" progId="Equation.DSMT4">
                  <p:embed/>
                </p:oleObj>
              </mc:Choice>
              <mc:Fallback>
                <p:oleObj name="Equation" r:id="rId12" imgW="88560" imgH="1648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3861048"/>
                        <a:ext cx="360040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755538"/>
              </p:ext>
            </p:extLst>
          </p:nvPr>
        </p:nvGraphicFramePr>
        <p:xfrm>
          <a:off x="8121650" y="3899966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1650" y="3899966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050463"/>
              </p:ext>
            </p:extLst>
          </p:nvPr>
        </p:nvGraphicFramePr>
        <p:xfrm>
          <a:off x="7158038" y="4508500"/>
          <a:ext cx="5159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126720" imgH="164880" progId="Equation.DSMT4">
                  <p:embed/>
                </p:oleObj>
              </mc:Choice>
              <mc:Fallback>
                <p:oleObj name="Equation" r:id="rId16" imgW="126720" imgH="164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4508500"/>
                        <a:ext cx="5159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242084"/>
              </p:ext>
            </p:extLst>
          </p:nvPr>
        </p:nvGraphicFramePr>
        <p:xfrm>
          <a:off x="8121650" y="4509120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14120" imgH="177480" progId="Equation.DSMT4">
                  <p:embed/>
                </p:oleObj>
              </mc:Choice>
              <mc:Fallback>
                <p:oleObj name="Equation" r:id="rId18" imgW="11412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1650" y="4509120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556030"/>
              </p:ext>
            </p:extLst>
          </p:nvPr>
        </p:nvGraphicFramePr>
        <p:xfrm>
          <a:off x="7185025" y="5124103"/>
          <a:ext cx="4635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5124103"/>
                        <a:ext cx="46355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158217"/>
              </p:ext>
            </p:extLst>
          </p:nvPr>
        </p:nvGraphicFramePr>
        <p:xfrm>
          <a:off x="8088510" y="5052094"/>
          <a:ext cx="5159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8510" y="5052094"/>
                        <a:ext cx="5159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779133"/>
              </p:ext>
            </p:extLst>
          </p:nvPr>
        </p:nvGraphicFramePr>
        <p:xfrm>
          <a:off x="7178675" y="5661248"/>
          <a:ext cx="5159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126720" imgH="164880" progId="Equation.DSMT4">
                  <p:embed/>
                </p:oleObj>
              </mc:Choice>
              <mc:Fallback>
                <p:oleObj name="Equation" r:id="rId24" imgW="126720" imgH="1648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675" y="5661248"/>
                        <a:ext cx="51593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374584"/>
              </p:ext>
            </p:extLst>
          </p:nvPr>
        </p:nvGraphicFramePr>
        <p:xfrm>
          <a:off x="7203206" y="6276230"/>
          <a:ext cx="4651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3206" y="6276230"/>
                        <a:ext cx="4651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75214"/>
              </p:ext>
            </p:extLst>
          </p:nvPr>
        </p:nvGraphicFramePr>
        <p:xfrm>
          <a:off x="8113713" y="5628158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8" imgW="114120" imgH="177480" progId="Equation.DSMT4">
                  <p:embed/>
                </p:oleObj>
              </mc:Choice>
              <mc:Fallback>
                <p:oleObj name="Equation" r:id="rId28" imgW="114120" imgH="1774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3713" y="5628158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819664"/>
              </p:ext>
            </p:extLst>
          </p:nvPr>
        </p:nvGraphicFramePr>
        <p:xfrm>
          <a:off x="8109521" y="6237312"/>
          <a:ext cx="422919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30" imgW="164880" imgH="164880" progId="Equation.DSMT4">
                  <p:embed/>
                </p:oleObj>
              </mc:Choice>
              <mc:Fallback>
                <p:oleObj name="Equation" r:id="rId30" imgW="164880" imgH="1648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9521" y="6237312"/>
                        <a:ext cx="422919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193991"/>
              </p:ext>
            </p:extLst>
          </p:nvPr>
        </p:nvGraphicFramePr>
        <p:xfrm>
          <a:off x="1874952" y="5100424"/>
          <a:ext cx="1980768" cy="50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2" imgW="660240" imgH="164880" progId="Equation.DSMT4">
                  <p:embed/>
                </p:oleObj>
              </mc:Choice>
              <mc:Fallback>
                <p:oleObj name="Equation" r:id="rId32" imgW="660240" imgH="1648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952" y="5100424"/>
                        <a:ext cx="1980768" cy="506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23529" y="5661248"/>
            <a:ext cx="6244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number of toothpicks used to equal to the number of  triangles times “2” and then plus one</a:t>
            </a:r>
          </a:p>
        </p:txBody>
      </p: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8706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016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713809" y="1051560"/>
            <a:ext cx="5293713" cy="5229069"/>
            <a:chOff x="612" y="1293"/>
            <a:chExt cx="2948" cy="2912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612" y="1298"/>
              <a:ext cx="2948" cy="2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126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7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159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159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192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192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224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225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257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257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90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290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322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V="1">
              <a:off x="323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616" y="354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616" y="355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616" y="322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616" y="3231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616" y="2905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616" y="291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616" y="258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616" y="259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616" y="2267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616" y="2272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616" y="194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616" y="195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616" y="1624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616" y="1629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>
              <a:off x="616" y="3864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616" y="3869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616" y="3874"/>
              <a:ext cx="2942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3517" y="373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Freeform 40"/>
            <p:cNvSpPr>
              <a:spLocks/>
            </p:cNvSpPr>
            <p:nvPr/>
          </p:nvSpPr>
          <p:spPr bwMode="auto">
            <a:xfrm>
              <a:off x="3534" y="3831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20 w 20"/>
                <a:gd name="T3" fmla="*/ 43 h 86"/>
                <a:gd name="T4" fmla="*/ 0 w 20"/>
                <a:gd name="T5" fmla="*/ 86 h 86"/>
                <a:gd name="T6" fmla="*/ 0 w 20"/>
                <a:gd name="T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20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V="1">
              <a:off x="938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 flipV="1">
              <a:off x="940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 flipV="1">
              <a:off x="942" y="1303"/>
              <a:ext cx="0" cy="2892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Rectangle 45"/>
            <p:cNvSpPr>
              <a:spLocks noChangeArrowheads="1"/>
            </p:cNvSpPr>
            <p:nvPr/>
          </p:nvSpPr>
          <p:spPr bwMode="auto">
            <a:xfrm>
              <a:off x="968" y="1293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923" y="1308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19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43">
                  <a:moveTo>
                    <a:pt x="0" y="43"/>
                  </a:moveTo>
                  <a:lnTo>
                    <a:pt x="19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Rectangle 4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Rectangle 48"/>
            <p:cNvSpPr>
              <a:spLocks noChangeArrowheads="1"/>
            </p:cNvSpPr>
            <p:nvPr/>
          </p:nvSpPr>
          <p:spPr bwMode="auto">
            <a:xfrm>
              <a:off x="951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itchFamily="49" charset="0"/>
                <a:cs typeface="Arial" pitchFamily="34" charset="0"/>
              </a:endParaRPr>
            </a:p>
          </p:txBody>
        </p:sp>
        <p:sp>
          <p:nvSpPr>
            <p:cNvPr id="47" name="Line 49"/>
            <p:cNvSpPr>
              <a:spLocks noChangeShapeType="1"/>
            </p:cNvSpPr>
            <p:nvPr/>
          </p:nvSpPr>
          <p:spPr bwMode="auto">
            <a:xfrm>
              <a:off x="127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Rectangle 50"/>
            <p:cNvSpPr>
              <a:spLocks noChangeArrowheads="1"/>
            </p:cNvSpPr>
            <p:nvPr/>
          </p:nvSpPr>
          <p:spPr bwMode="auto">
            <a:xfrm>
              <a:off x="1272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Line 51"/>
            <p:cNvSpPr>
              <a:spLocks noChangeShapeType="1"/>
            </p:cNvSpPr>
            <p:nvPr/>
          </p:nvSpPr>
          <p:spPr bwMode="auto">
            <a:xfrm>
              <a:off x="159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Rectangle 52"/>
            <p:cNvSpPr>
              <a:spLocks noChangeArrowheads="1"/>
            </p:cNvSpPr>
            <p:nvPr/>
          </p:nvSpPr>
          <p:spPr bwMode="auto">
            <a:xfrm>
              <a:off x="1598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53"/>
            <p:cNvSpPr>
              <a:spLocks noChangeShapeType="1"/>
            </p:cNvSpPr>
            <p:nvPr/>
          </p:nvSpPr>
          <p:spPr bwMode="auto">
            <a:xfrm>
              <a:off x="192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Rectangle 54"/>
            <p:cNvSpPr>
              <a:spLocks noChangeArrowheads="1"/>
            </p:cNvSpPr>
            <p:nvPr/>
          </p:nvSpPr>
          <p:spPr bwMode="auto">
            <a:xfrm>
              <a:off x="1924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9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55"/>
            <p:cNvSpPr>
              <a:spLocks noChangeShapeType="1"/>
            </p:cNvSpPr>
            <p:nvPr/>
          </p:nvSpPr>
          <p:spPr bwMode="auto">
            <a:xfrm>
              <a:off x="225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Rectangle 56"/>
            <p:cNvSpPr>
              <a:spLocks noChangeArrowheads="1"/>
            </p:cNvSpPr>
            <p:nvPr/>
          </p:nvSpPr>
          <p:spPr bwMode="auto">
            <a:xfrm>
              <a:off x="2176" y="3903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11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Line 57"/>
            <p:cNvSpPr>
              <a:spLocks noChangeShapeType="1"/>
            </p:cNvSpPr>
            <p:nvPr/>
          </p:nvSpPr>
          <p:spPr bwMode="auto">
            <a:xfrm>
              <a:off x="257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Rectangle 58"/>
            <p:cNvSpPr>
              <a:spLocks noChangeArrowheads="1"/>
            </p:cNvSpPr>
            <p:nvPr/>
          </p:nvSpPr>
          <p:spPr bwMode="auto">
            <a:xfrm>
              <a:off x="2510" y="3903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13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Line 59"/>
            <p:cNvSpPr>
              <a:spLocks noChangeShapeType="1"/>
            </p:cNvSpPr>
            <p:nvPr/>
          </p:nvSpPr>
          <p:spPr bwMode="auto">
            <a:xfrm>
              <a:off x="290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Rectangle 60"/>
            <p:cNvSpPr>
              <a:spLocks noChangeArrowheads="1"/>
            </p:cNvSpPr>
            <p:nvPr/>
          </p:nvSpPr>
          <p:spPr bwMode="auto">
            <a:xfrm>
              <a:off x="2845" y="3903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15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61"/>
            <p:cNvSpPr>
              <a:spLocks noChangeShapeType="1"/>
            </p:cNvSpPr>
            <p:nvPr/>
          </p:nvSpPr>
          <p:spPr bwMode="auto">
            <a:xfrm>
              <a:off x="323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0" name="Rectangle 62"/>
            <p:cNvSpPr>
              <a:spLocks noChangeArrowheads="1"/>
            </p:cNvSpPr>
            <p:nvPr/>
          </p:nvSpPr>
          <p:spPr bwMode="auto">
            <a:xfrm>
              <a:off x="3164" y="3903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17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63"/>
            <p:cNvSpPr>
              <a:spLocks noChangeArrowheads="1"/>
            </p:cNvSpPr>
            <p:nvPr/>
          </p:nvSpPr>
          <p:spPr bwMode="auto">
            <a:xfrm>
              <a:off x="832" y="3480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64"/>
            <p:cNvSpPr>
              <a:spLocks noChangeShapeType="1"/>
            </p:cNvSpPr>
            <p:nvPr/>
          </p:nvSpPr>
          <p:spPr bwMode="auto">
            <a:xfrm>
              <a:off x="931" y="355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3" name="Rectangle 65"/>
            <p:cNvSpPr>
              <a:spLocks noChangeArrowheads="1"/>
            </p:cNvSpPr>
            <p:nvPr/>
          </p:nvSpPr>
          <p:spPr bwMode="auto">
            <a:xfrm>
              <a:off x="832" y="3158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Line 66"/>
            <p:cNvSpPr>
              <a:spLocks noChangeShapeType="1"/>
            </p:cNvSpPr>
            <p:nvPr/>
          </p:nvSpPr>
          <p:spPr bwMode="auto">
            <a:xfrm>
              <a:off x="931" y="3231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Rectangle 67"/>
            <p:cNvSpPr>
              <a:spLocks noChangeArrowheads="1"/>
            </p:cNvSpPr>
            <p:nvPr/>
          </p:nvSpPr>
          <p:spPr bwMode="auto">
            <a:xfrm>
              <a:off x="832" y="2837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Line 68"/>
            <p:cNvSpPr>
              <a:spLocks noChangeShapeType="1"/>
            </p:cNvSpPr>
            <p:nvPr/>
          </p:nvSpPr>
          <p:spPr bwMode="auto">
            <a:xfrm>
              <a:off x="931" y="291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7" name="Rectangle 69"/>
            <p:cNvSpPr>
              <a:spLocks noChangeArrowheads="1"/>
            </p:cNvSpPr>
            <p:nvPr/>
          </p:nvSpPr>
          <p:spPr bwMode="auto">
            <a:xfrm>
              <a:off x="832" y="2520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70"/>
            <p:cNvSpPr>
              <a:spLocks noChangeShapeType="1"/>
            </p:cNvSpPr>
            <p:nvPr/>
          </p:nvSpPr>
          <p:spPr bwMode="auto">
            <a:xfrm>
              <a:off x="931" y="259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832" y="2199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>
              <a:off x="931" y="2272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832" y="1877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74"/>
            <p:cNvSpPr>
              <a:spLocks noChangeShapeType="1"/>
            </p:cNvSpPr>
            <p:nvPr/>
          </p:nvSpPr>
          <p:spPr bwMode="auto">
            <a:xfrm>
              <a:off x="931" y="195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Rectangle 75"/>
            <p:cNvSpPr>
              <a:spLocks noChangeArrowheads="1"/>
            </p:cNvSpPr>
            <p:nvPr/>
          </p:nvSpPr>
          <p:spPr bwMode="auto">
            <a:xfrm>
              <a:off x="832" y="1556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76"/>
            <p:cNvSpPr>
              <a:spLocks noChangeShapeType="1"/>
            </p:cNvSpPr>
            <p:nvPr/>
          </p:nvSpPr>
          <p:spPr bwMode="auto">
            <a:xfrm>
              <a:off x="931" y="1629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5" name="Rectangle 7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76" name="Oval 75"/>
          <p:cNvSpPr/>
          <p:nvPr/>
        </p:nvSpPr>
        <p:spPr>
          <a:xfrm>
            <a:off x="1281131" y="506668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1385888" y="4909185"/>
          <a:ext cx="5032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42720" imgH="253800" progId="Equation.DSMT4">
                  <p:embed/>
                </p:oleObj>
              </mc:Choice>
              <mc:Fallback>
                <p:oleObj name="Equation" r:id="rId4" imgW="342720" imgH="25380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4909185"/>
                        <a:ext cx="503237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1634247" y="509364"/>
            <a:ext cx="369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Tooth Picks and Triangles</a:t>
            </a:r>
          </a:p>
        </p:txBody>
      </p:sp>
      <p:sp>
        <p:nvSpPr>
          <p:cNvPr id="79" name="TextBox 78"/>
          <p:cNvSpPr txBox="1"/>
          <p:nvPr/>
        </p:nvSpPr>
        <p:spPr>
          <a:xfrm rot="16200000">
            <a:off x="-1004074" y="3250867"/>
            <a:ext cx="29418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Number of </a:t>
            </a:r>
            <a:r>
              <a:rPr lang="en-CA" sz="2000" b="1" dirty="0" err="1">
                <a:solidFill>
                  <a:srgbClr val="FF0000"/>
                </a:solidFill>
              </a:rPr>
              <a:t>Traingles</a:t>
            </a:r>
            <a:endParaRPr lang="en-CA" sz="2000" b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706499" y="6320730"/>
            <a:ext cx="316625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Number of Toothpicks</a:t>
            </a:r>
          </a:p>
        </p:txBody>
      </p:sp>
      <p:sp>
        <p:nvSpPr>
          <p:cNvPr id="182" name="Oval 181"/>
          <p:cNvSpPr/>
          <p:nvPr/>
        </p:nvSpPr>
        <p:spPr>
          <a:xfrm>
            <a:off x="1860251" y="451804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3" name="Object 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1947863" y="4360863"/>
          <a:ext cx="5397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368280" imgH="253800" progId="Equation.DSMT4">
                  <p:embed/>
                </p:oleObj>
              </mc:Choice>
              <mc:Fallback>
                <p:oleObj name="Equation" r:id="rId6" imgW="368280" imgH="253800" progId="Equation.DSMT4">
                  <p:embed/>
                  <p:pic>
                    <p:nvPicPr>
                      <p:cNvPr id="183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4360863"/>
                        <a:ext cx="539750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" name="Oval 183"/>
          <p:cNvSpPr/>
          <p:nvPr/>
        </p:nvSpPr>
        <p:spPr>
          <a:xfrm>
            <a:off x="2439371" y="395416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5" name="Object 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2527300" y="3797300"/>
          <a:ext cx="5397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368280" imgH="253800" progId="Equation.DSMT4">
                  <p:embed/>
                </p:oleObj>
              </mc:Choice>
              <mc:Fallback>
                <p:oleObj name="Equation" r:id="rId8" imgW="368280" imgH="253800" progId="Equation.DSMT4">
                  <p:embed/>
                  <p:pic>
                    <p:nvPicPr>
                      <p:cNvPr id="185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797300"/>
                        <a:ext cx="53975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" name="Oval 185"/>
          <p:cNvSpPr/>
          <p:nvPr/>
        </p:nvSpPr>
        <p:spPr>
          <a:xfrm>
            <a:off x="3033731" y="337504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7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3119438" y="3217863"/>
          <a:ext cx="54133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368280" imgH="253800" progId="Equation.DSMT4">
                  <p:embed/>
                </p:oleObj>
              </mc:Choice>
              <mc:Fallback>
                <p:oleObj name="Equation" r:id="rId10" imgW="368280" imgH="253800" progId="Equation.DSMT4">
                  <p:embed/>
                  <p:pic>
                    <p:nvPicPr>
                      <p:cNvPr id="187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3217863"/>
                        <a:ext cx="541337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" name="Oval 187"/>
          <p:cNvSpPr/>
          <p:nvPr/>
        </p:nvSpPr>
        <p:spPr>
          <a:xfrm>
            <a:off x="3628091" y="279592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9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3676650" y="2638425"/>
          <a:ext cx="61436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419040" imgH="253800" progId="Equation.DSMT4">
                  <p:embed/>
                </p:oleObj>
              </mc:Choice>
              <mc:Fallback>
                <p:oleObj name="Equation" r:id="rId12" imgW="419040" imgH="253800" progId="Equation.DSMT4">
                  <p:embed/>
                  <p:pic>
                    <p:nvPicPr>
                      <p:cNvPr id="189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2638425"/>
                        <a:ext cx="614363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" name="Oval 189"/>
          <p:cNvSpPr/>
          <p:nvPr/>
        </p:nvSpPr>
        <p:spPr>
          <a:xfrm>
            <a:off x="4222451" y="221680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1" name="Object 1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4262438" y="2058988"/>
          <a:ext cx="63341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431640" imgH="253800" progId="Equation.DSMT4">
                  <p:embed/>
                </p:oleObj>
              </mc:Choice>
              <mc:Fallback>
                <p:oleObj name="Equation" r:id="rId14" imgW="431640" imgH="253800" progId="Equation.DSMT4">
                  <p:embed/>
                  <p:pic>
                    <p:nvPicPr>
                      <p:cNvPr id="191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38" y="2058988"/>
                        <a:ext cx="633412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" name="Oval 191"/>
          <p:cNvSpPr/>
          <p:nvPr/>
        </p:nvSpPr>
        <p:spPr>
          <a:xfrm>
            <a:off x="4816811" y="163768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3" name="Object 1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4856163" y="1479550"/>
          <a:ext cx="63341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431640" imgH="253800" progId="Equation.DSMT4">
                  <p:embed/>
                </p:oleObj>
              </mc:Choice>
              <mc:Fallback>
                <p:oleObj name="Equation" r:id="rId16" imgW="431640" imgH="253800" progId="Equation.DSMT4">
                  <p:embed/>
                  <p:pic>
                    <p:nvPicPr>
                      <p:cNvPr id="193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3" y="1479550"/>
                        <a:ext cx="633412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6160449" y="1066800"/>
            <a:ext cx="22814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values form a straight line, so it is a linear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/>
      <p:bldP spid="79" grpId="0"/>
      <p:bldP spid="80" grpId="0" animBg="1"/>
      <p:bldP spid="182" grpId="0" animBg="1"/>
      <p:bldP spid="184" grpId="0" animBg="1"/>
      <p:bldP spid="186" grpId="0" animBg="1"/>
      <p:bldP spid="188" grpId="0" animBg="1"/>
      <p:bldP spid="190" grpId="0" animBg="1"/>
      <p:bldP spid="192" grpId="0" animBg="1"/>
      <p:bldP spid="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4272" y="129560"/>
            <a:ext cx="8735888" cy="1623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Practice: Tiles are placed around a rectangular garden as shown. Write an equation that shows the size of the garden </a:t>
            </a:r>
            <a:r>
              <a:rPr lang="en-CA" dirty="0" err="1"/>
              <a:t>vs</a:t>
            </a:r>
            <a:r>
              <a:rPr lang="en-CA" dirty="0"/>
              <a:t> the number of tiles.  Draw a graph to show whether if it’s a linear relationship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1904" y="2242456"/>
            <a:ext cx="540000" cy="540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S-1</a:t>
            </a:r>
          </a:p>
        </p:txBody>
      </p:sp>
      <p:sp>
        <p:nvSpPr>
          <p:cNvPr id="5" name="Rectangle 4"/>
          <p:cNvSpPr/>
          <p:nvPr/>
        </p:nvSpPr>
        <p:spPr>
          <a:xfrm>
            <a:off x="3226200" y="2242456"/>
            <a:ext cx="1080000" cy="540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Size 2</a:t>
            </a:r>
          </a:p>
        </p:txBody>
      </p:sp>
      <p:sp>
        <p:nvSpPr>
          <p:cNvPr id="7" name="Rectangle 6"/>
          <p:cNvSpPr/>
          <p:nvPr/>
        </p:nvSpPr>
        <p:spPr>
          <a:xfrm>
            <a:off x="5818608" y="2242456"/>
            <a:ext cx="1620000" cy="540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Size 3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904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561904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1642024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101904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1642024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561904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561904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1642024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3226080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2686080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4306320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3226080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4306320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2686080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2686080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Rectangle 22"/>
          <p:cNvSpPr/>
          <p:nvPr/>
        </p:nvSpPr>
        <p:spPr>
          <a:xfrm>
            <a:off x="4306320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Rectangle 23"/>
          <p:cNvSpPr/>
          <p:nvPr/>
        </p:nvSpPr>
        <p:spPr>
          <a:xfrm>
            <a:off x="3766200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3766200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Rectangle 33"/>
          <p:cNvSpPr/>
          <p:nvPr/>
        </p:nvSpPr>
        <p:spPr>
          <a:xfrm>
            <a:off x="5818368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Rectangle 34"/>
          <p:cNvSpPr/>
          <p:nvPr/>
        </p:nvSpPr>
        <p:spPr>
          <a:xfrm>
            <a:off x="5278368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Rectangle 35"/>
          <p:cNvSpPr/>
          <p:nvPr/>
        </p:nvSpPr>
        <p:spPr>
          <a:xfrm>
            <a:off x="5818368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Rectangle 36"/>
          <p:cNvSpPr/>
          <p:nvPr/>
        </p:nvSpPr>
        <p:spPr>
          <a:xfrm>
            <a:off x="5278368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Rectangle 37"/>
          <p:cNvSpPr/>
          <p:nvPr/>
        </p:nvSpPr>
        <p:spPr>
          <a:xfrm>
            <a:off x="5278368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Rectangle 38"/>
          <p:cNvSpPr/>
          <p:nvPr/>
        </p:nvSpPr>
        <p:spPr>
          <a:xfrm>
            <a:off x="6358488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Rectangle 39"/>
          <p:cNvSpPr/>
          <p:nvPr/>
        </p:nvSpPr>
        <p:spPr>
          <a:xfrm>
            <a:off x="6358488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ectangle 40"/>
          <p:cNvSpPr/>
          <p:nvPr/>
        </p:nvSpPr>
        <p:spPr>
          <a:xfrm>
            <a:off x="7402664" y="224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ectangle 41"/>
          <p:cNvSpPr/>
          <p:nvPr/>
        </p:nvSpPr>
        <p:spPr>
          <a:xfrm>
            <a:off x="7402664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Rectangle 42"/>
          <p:cNvSpPr/>
          <p:nvPr/>
        </p:nvSpPr>
        <p:spPr>
          <a:xfrm>
            <a:off x="7402664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Rectangle 43"/>
          <p:cNvSpPr/>
          <p:nvPr/>
        </p:nvSpPr>
        <p:spPr>
          <a:xfrm>
            <a:off x="6862544" y="278245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Rectangle 44"/>
          <p:cNvSpPr/>
          <p:nvPr/>
        </p:nvSpPr>
        <p:spPr>
          <a:xfrm>
            <a:off x="6862544" y="1702336"/>
            <a:ext cx="5400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50726"/>
              </p:ext>
            </p:extLst>
          </p:nvPr>
        </p:nvGraphicFramePr>
        <p:xfrm>
          <a:off x="323528" y="3413760"/>
          <a:ext cx="2016125" cy="3444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774360" imgH="1396800" progId="Equation.DSMT4">
                  <p:embed/>
                </p:oleObj>
              </mc:Choice>
              <mc:Fallback>
                <p:oleObj name="Equation" r:id="rId4" imgW="774360" imgH="139680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413760"/>
                        <a:ext cx="2016125" cy="344424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211425"/>
              </p:ext>
            </p:extLst>
          </p:nvPr>
        </p:nvGraphicFramePr>
        <p:xfrm>
          <a:off x="740088" y="4033202"/>
          <a:ext cx="3603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88560" imgH="164880" progId="Equation.DSMT4">
                  <p:embed/>
                </p:oleObj>
              </mc:Choice>
              <mc:Fallback>
                <p:oleObj name="Equation" r:id="rId6" imgW="88560" imgH="1648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88" y="4033202"/>
                        <a:ext cx="3603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105353"/>
              </p:ext>
            </p:extLst>
          </p:nvPr>
        </p:nvGraphicFramePr>
        <p:xfrm>
          <a:off x="1625913" y="3981450"/>
          <a:ext cx="4635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913" y="3981450"/>
                        <a:ext cx="46355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9892"/>
              </p:ext>
            </p:extLst>
          </p:nvPr>
        </p:nvGraphicFramePr>
        <p:xfrm>
          <a:off x="677541" y="4513262"/>
          <a:ext cx="5159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541" y="4513262"/>
                        <a:ext cx="5159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442959"/>
              </p:ext>
            </p:extLst>
          </p:nvPr>
        </p:nvGraphicFramePr>
        <p:xfrm>
          <a:off x="1532424" y="4589463"/>
          <a:ext cx="53883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77480" imgH="177480" progId="Equation.DSMT4">
                  <p:embed/>
                </p:oleObj>
              </mc:Choice>
              <mc:Fallback>
                <p:oleObj name="Equation" r:id="rId12" imgW="177480" imgH="177480" progId="Equation.DSMT4">
                  <p:embed/>
                  <p:pic>
                    <p:nvPicPr>
                      <p:cNvPr id="61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424" y="4589463"/>
                        <a:ext cx="53883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766542"/>
              </p:ext>
            </p:extLst>
          </p:nvPr>
        </p:nvGraphicFramePr>
        <p:xfrm>
          <a:off x="704528" y="5129212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28" y="5129212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91004"/>
              </p:ext>
            </p:extLst>
          </p:nvPr>
        </p:nvGraphicFramePr>
        <p:xfrm>
          <a:off x="1532424" y="5148263"/>
          <a:ext cx="474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77480" imgH="164880" progId="Equation.DSMT4">
                  <p:embed/>
                </p:oleObj>
              </mc:Choice>
              <mc:Fallback>
                <p:oleObj name="Equation" r:id="rId16" imgW="177480" imgH="164880" progId="Equation.DSMT4">
                  <p:embed/>
                  <p:pic>
                    <p:nvPicPr>
                      <p:cNvPr id="63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2424" y="5148263"/>
                        <a:ext cx="47476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2695382"/>
              </p:ext>
            </p:extLst>
          </p:nvPr>
        </p:nvGraphicFramePr>
        <p:xfrm>
          <a:off x="698178" y="5665787"/>
          <a:ext cx="5159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64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178" y="5665787"/>
                        <a:ext cx="51593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732956"/>
              </p:ext>
            </p:extLst>
          </p:nvPr>
        </p:nvGraphicFramePr>
        <p:xfrm>
          <a:off x="721991" y="6281737"/>
          <a:ext cx="4651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65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991" y="6281737"/>
                        <a:ext cx="4651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650663"/>
              </p:ext>
            </p:extLst>
          </p:nvPr>
        </p:nvGraphicFramePr>
        <p:xfrm>
          <a:off x="1561718" y="5724525"/>
          <a:ext cx="474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177480" imgH="164880" progId="Equation.DSMT4">
                  <p:embed/>
                </p:oleObj>
              </mc:Choice>
              <mc:Fallback>
                <p:oleObj name="Equation" r:id="rId22" imgW="177480" imgH="164880" progId="Equation.DSMT4">
                  <p:embed/>
                  <p:pic>
                    <p:nvPicPr>
                      <p:cNvPr id="66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1718" y="5724525"/>
                        <a:ext cx="47476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590623"/>
              </p:ext>
            </p:extLst>
          </p:nvPr>
        </p:nvGraphicFramePr>
        <p:xfrm>
          <a:off x="1580867" y="6313512"/>
          <a:ext cx="4556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177480" imgH="177480" progId="Equation.DSMT4">
                  <p:embed/>
                </p:oleObj>
              </mc:Choice>
              <mc:Fallback>
                <p:oleObj name="Equation" r:id="rId24" imgW="177480" imgH="177480" progId="Equation.DSMT4">
                  <p:embed/>
                  <p:pic>
                    <p:nvPicPr>
                      <p:cNvPr id="67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0867" y="6313512"/>
                        <a:ext cx="455613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237617"/>
              </p:ext>
            </p:extLst>
          </p:nvPr>
        </p:nvGraphicFramePr>
        <p:xfrm>
          <a:off x="3638951" y="3689662"/>
          <a:ext cx="2869667" cy="775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672840" imgH="177480" progId="Equation.DSMT4">
                  <p:embed/>
                </p:oleObj>
              </mc:Choice>
              <mc:Fallback>
                <p:oleObj name="Equation" r:id="rId26" imgW="672840" imgH="177480" progId="Equation.DSMT4">
                  <p:embed/>
                  <p:pic>
                    <p:nvPicPr>
                      <p:cNvPr id="68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951" y="3689662"/>
                        <a:ext cx="2869667" cy="775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514248" y="4675624"/>
            <a:ext cx="568777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300" dirty="0">
                <a:solidFill>
                  <a:srgbClr val="FF0000"/>
                </a:solidFill>
              </a:rPr>
              <a:t>The number of tiles used to equal to the </a:t>
            </a:r>
            <a:br>
              <a:rPr lang="en-CA" sz="2300" dirty="0">
                <a:solidFill>
                  <a:srgbClr val="FF0000"/>
                </a:solidFill>
              </a:rPr>
            </a:br>
            <a:r>
              <a:rPr lang="en-CA" sz="2300" dirty="0">
                <a:solidFill>
                  <a:srgbClr val="FF0000"/>
                </a:solidFill>
              </a:rPr>
              <a:t>size of the garden times “2” and then </a:t>
            </a:r>
            <a:br>
              <a:rPr lang="en-CA" sz="2300" dirty="0">
                <a:solidFill>
                  <a:srgbClr val="FF0000"/>
                </a:solidFill>
              </a:rPr>
            </a:br>
            <a:r>
              <a:rPr lang="en-CA" sz="2300" dirty="0">
                <a:solidFill>
                  <a:srgbClr val="FF0000"/>
                </a:solidFill>
              </a:rPr>
              <a:t>plus six</a:t>
            </a:r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8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6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4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713809" y="1051560"/>
            <a:ext cx="5293713" cy="5229069"/>
            <a:chOff x="612" y="1293"/>
            <a:chExt cx="2948" cy="2912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612" y="1298"/>
              <a:ext cx="2948" cy="2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126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7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 flipV="1">
              <a:off x="159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V="1">
              <a:off x="159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V="1">
              <a:off x="192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192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224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225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 flipV="1">
              <a:off x="257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257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290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290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322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 flipV="1">
              <a:off x="323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616" y="354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616" y="355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616" y="322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616" y="3231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616" y="2905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616" y="291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616" y="258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>
              <a:off x="616" y="259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>
              <a:off x="616" y="2267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>
              <a:off x="616" y="2272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616" y="194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616" y="195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>
              <a:off x="616" y="1624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>
              <a:off x="616" y="1629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>
              <a:off x="616" y="3864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>
              <a:off x="616" y="3869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>
              <a:off x="616" y="3874"/>
              <a:ext cx="2942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3517" y="373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Freeform 40"/>
            <p:cNvSpPr>
              <a:spLocks/>
            </p:cNvSpPr>
            <p:nvPr/>
          </p:nvSpPr>
          <p:spPr bwMode="auto">
            <a:xfrm>
              <a:off x="3534" y="3831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20 w 20"/>
                <a:gd name="T3" fmla="*/ 43 h 86"/>
                <a:gd name="T4" fmla="*/ 0 w 20"/>
                <a:gd name="T5" fmla="*/ 86 h 86"/>
                <a:gd name="T6" fmla="*/ 0 w 20"/>
                <a:gd name="T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20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V="1">
              <a:off x="938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 flipV="1">
              <a:off x="940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 flipV="1">
              <a:off x="942" y="1303"/>
              <a:ext cx="0" cy="2892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Rectangle 45"/>
            <p:cNvSpPr>
              <a:spLocks noChangeArrowheads="1"/>
            </p:cNvSpPr>
            <p:nvPr/>
          </p:nvSpPr>
          <p:spPr bwMode="auto">
            <a:xfrm>
              <a:off x="968" y="1293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>
                  <a:ln>
                    <a:noFill/>
                  </a:ln>
                  <a:solidFill>
                    <a:srgbClr val="00008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923" y="1308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19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43">
                  <a:moveTo>
                    <a:pt x="0" y="43"/>
                  </a:moveTo>
                  <a:lnTo>
                    <a:pt x="19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Rectangle 4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Rectangle 48"/>
            <p:cNvSpPr>
              <a:spLocks noChangeArrowheads="1"/>
            </p:cNvSpPr>
            <p:nvPr/>
          </p:nvSpPr>
          <p:spPr bwMode="auto">
            <a:xfrm>
              <a:off x="951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itchFamily="49" charset="0"/>
                <a:cs typeface="Arial" pitchFamily="34" charset="0"/>
              </a:endParaRPr>
            </a:p>
          </p:txBody>
        </p:sp>
        <p:sp>
          <p:nvSpPr>
            <p:cNvPr id="47" name="Line 49"/>
            <p:cNvSpPr>
              <a:spLocks noChangeShapeType="1"/>
            </p:cNvSpPr>
            <p:nvPr/>
          </p:nvSpPr>
          <p:spPr bwMode="auto">
            <a:xfrm>
              <a:off x="127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Rectangle 50"/>
            <p:cNvSpPr>
              <a:spLocks noChangeArrowheads="1"/>
            </p:cNvSpPr>
            <p:nvPr/>
          </p:nvSpPr>
          <p:spPr bwMode="auto">
            <a:xfrm>
              <a:off x="1272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Line 51"/>
            <p:cNvSpPr>
              <a:spLocks noChangeShapeType="1"/>
            </p:cNvSpPr>
            <p:nvPr/>
          </p:nvSpPr>
          <p:spPr bwMode="auto">
            <a:xfrm>
              <a:off x="159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Rectangle 52"/>
            <p:cNvSpPr>
              <a:spLocks noChangeArrowheads="1"/>
            </p:cNvSpPr>
            <p:nvPr/>
          </p:nvSpPr>
          <p:spPr bwMode="auto">
            <a:xfrm>
              <a:off x="1598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53"/>
            <p:cNvSpPr>
              <a:spLocks noChangeShapeType="1"/>
            </p:cNvSpPr>
            <p:nvPr/>
          </p:nvSpPr>
          <p:spPr bwMode="auto">
            <a:xfrm>
              <a:off x="192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Rectangle 54"/>
            <p:cNvSpPr>
              <a:spLocks noChangeArrowheads="1"/>
            </p:cNvSpPr>
            <p:nvPr/>
          </p:nvSpPr>
          <p:spPr bwMode="auto">
            <a:xfrm>
              <a:off x="1924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55"/>
            <p:cNvSpPr>
              <a:spLocks noChangeShapeType="1"/>
            </p:cNvSpPr>
            <p:nvPr/>
          </p:nvSpPr>
          <p:spPr bwMode="auto">
            <a:xfrm>
              <a:off x="225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Rectangle 56"/>
            <p:cNvSpPr>
              <a:spLocks noChangeArrowheads="1"/>
            </p:cNvSpPr>
            <p:nvPr/>
          </p:nvSpPr>
          <p:spPr bwMode="auto">
            <a:xfrm>
              <a:off x="2176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Line 57"/>
            <p:cNvSpPr>
              <a:spLocks noChangeShapeType="1"/>
            </p:cNvSpPr>
            <p:nvPr/>
          </p:nvSpPr>
          <p:spPr bwMode="auto">
            <a:xfrm>
              <a:off x="257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Rectangle 58"/>
            <p:cNvSpPr>
              <a:spLocks noChangeArrowheads="1"/>
            </p:cNvSpPr>
            <p:nvPr/>
          </p:nvSpPr>
          <p:spPr bwMode="auto">
            <a:xfrm>
              <a:off x="2510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Line 59"/>
            <p:cNvSpPr>
              <a:spLocks noChangeShapeType="1"/>
            </p:cNvSpPr>
            <p:nvPr/>
          </p:nvSpPr>
          <p:spPr bwMode="auto">
            <a:xfrm>
              <a:off x="290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Rectangle 60"/>
            <p:cNvSpPr>
              <a:spLocks noChangeArrowheads="1"/>
            </p:cNvSpPr>
            <p:nvPr/>
          </p:nvSpPr>
          <p:spPr bwMode="auto">
            <a:xfrm>
              <a:off x="2845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61"/>
            <p:cNvSpPr>
              <a:spLocks noChangeShapeType="1"/>
            </p:cNvSpPr>
            <p:nvPr/>
          </p:nvSpPr>
          <p:spPr bwMode="auto">
            <a:xfrm>
              <a:off x="323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0" name="Rectangle 62"/>
            <p:cNvSpPr>
              <a:spLocks noChangeArrowheads="1"/>
            </p:cNvSpPr>
            <p:nvPr/>
          </p:nvSpPr>
          <p:spPr bwMode="auto">
            <a:xfrm>
              <a:off x="3164" y="3903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8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63"/>
            <p:cNvSpPr>
              <a:spLocks noChangeArrowheads="1"/>
            </p:cNvSpPr>
            <p:nvPr/>
          </p:nvSpPr>
          <p:spPr bwMode="auto">
            <a:xfrm>
              <a:off x="832" y="3480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64"/>
            <p:cNvSpPr>
              <a:spLocks noChangeShapeType="1"/>
            </p:cNvSpPr>
            <p:nvPr/>
          </p:nvSpPr>
          <p:spPr bwMode="auto">
            <a:xfrm>
              <a:off x="931" y="355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3" name="Rectangle 65"/>
            <p:cNvSpPr>
              <a:spLocks noChangeArrowheads="1"/>
            </p:cNvSpPr>
            <p:nvPr/>
          </p:nvSpPr>
          <p:spPr bwMode="auto">
            <a:xfrm>
              <a:off x="832" y="3158"/>
              <a:ext cx="7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8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Line 66"/>
            <p:cNvSpPr>
              <a:spLocks noChangeShapeType="1"/>
            </p:cNvSpPr>
            <p:nvPr/>
          </p:nvSpPr>
          <p:spPr bwMode="auto">
            <a:xfrm>
              <a:off x="931" y="3231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Rectangle 67"/>
            <p:cNvSpPr>
              <a:spLocks noChangeArrowheads="1"/>
            </p:cNvSpPr>
            <p:nvPr/>
          </p:nvSpPr>
          <p:spPr bwMode="auto">
            <a:xfrm>
              <a:off x="781" y="2837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10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Line 68"/>
            <p:cNvSpPr>
              <a:spLocks noChangeShapeType="1"/>
            </p:cNvSpPr>
            <p:nvPr/>
          </p:nvSpPr>
          <p:spPr bwMode="auto">
            <a:xfrm>
              <a:off x="931" y="291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7" name="Rectangle 69"/>
            <p:cNvSpPr>
              <a:spLocks noChangeArrowheads="1"/>
            </p:cNvSpPr>
            <p:nvPr/>
          </p:nvSpPr>
          <p:spPr bwMode="auto">
            <a:xfrm>
              <a:off x="781" y="2520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Courier New" pitchFamily="49" charset="0"/>
                  <a:cs typeface="Arial" pitchFamily="34" charset="0"/>
                </a:rPr>
                <a:t>12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Line 70"/>
            <p:cNvSpPr>
              <a:spLocks noChangeShapeType="1"/>
            </p:cNvSpPr>
            <p:nvPr/>
          </p:nvSpPr>
          <p:spPr bwMode="auto">
            <a:xfrm>
              <a:off x="931" y="259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9" name="Rectangle 71"/>
            <p:cNvSpPr>
              <a:spLocks noChangeArrowheads="1"/>
            </p:cNvSpPr>
            <p:nvPr/>
          </p:nvSpPr>
          <p:spPr bwMode="auto">
            <a:xfrm>
              <a:off x="781" y="2199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14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>
              <a:off x="931" y="2272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Rectangle 73"/>
            <p:cNvSpPr>
              <a:spLocks noChangeArrowheads="1"/>
            </p:cNvSpPr>
            <p:nvPr/>
          </p:nvSpPr>
          <p:spPr bwMode="auto">
            <a:xfrm>
              <a:off x="790" y="1877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16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Line 74"/>
            <p:cNvSpPr>
              <a:spLocks noChangeShapeType="1"/>
            </p:cNvSpPr>
            <p:nvPr/>
          </p:nvSpPr>
          <p:spPr bwMode="auto">
            <a:xfrm>
              <a:off x="931" y="195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Rectangle 75"/>
            <p:cNvSpPr>
              <a:spLocks noChangeArrowheads="1"/>
            </p:cNvSpPr>
            <p:nvPr/>
          </p:nvSpPr>
          <p:spPr bwMode="auto">
            <a:xfrm>
              <a:off x="790" y="1548"/>
              <a:ext cx="15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000080"/>
                  </a:solidFill>
                  <a:latin typeface="Courier New" pitchFamily="49" charset="0"/>
                  <a:cs typeface="Arial" pitchFamily="34" charset="0"/>
                </a:rPr>
                <a:t>18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76"/>
            <p:cNvSpPr>
              <a:spLocks noChangeShapeType="1"/>
            </p:cNvSpPr>
            <p:nvPr/>
          </p:nvSpPr>
          <p:spPr bwMode="auto">
            <a:xfrm>
              <a:off x="931" y="1629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5" name="Rectangle 77"/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76" name="Oval 75"/>
          <p:cNvSpPr/>
          <p:nvPr/>
        </p:nvSpPr>
        <p:spPr>
          <a:xfrm>
            <a:off x="1281131" y="448756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1385888" y="4330065"/>
          <a:ext cx="50323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342720" imgH="253800" progId="Equation.DSMT4">
                  <p:embed/>
                </p:oleObj>
              </mc:Choice>
              <mc:Fallback>
                <p:oleObj name="Equation" r:id="rId4" imgW="342720" imgH="25380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4330065"/>
                        <a:ext cx="503237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1360942" y="509364"/>
            <a:ext cx="4243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Yard Size and Number of Tiles</a:t>
            </a:r>
          </a:p>
        </p:txBody>
      </p:sp>
      <p:sp>
        <p:nvSpPr>
          <p:cNvPr id="79" name="TextBox 78"/>
          <p:cNvSpPr txBox="1"/>
          <p:nvPr/>
        </p:nvSpPr>
        <p:spPr>
          <a:xfrm rot="16200000">
            <a:off x="-692290" y="3250867"/>
            <a:ext cx="23182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Number of Tiles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560903" y="6320730"/>
            <a:ext cx="145745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CA" sz="2000" b="1" dirty="0">
                <a:solidFill>
                  <a:srgbClr val="FF0000"/>
                </a:solidFill>
              </a:rPr>
              <a:t>Yard Size</a:t>
            </a:r>
          </a:p>
        </p:txBody>
      </p:sp>
      <p:sp>
        <p:nvSpPr>
          <p:cNvPr id="182" name="Oval 181"/>
          <p:cNvSpPr/>
          <p:nvPr/>
        </p:nvSpPr>
        <p:spPr>
          <a:xfrm>
            <a:off x="1860251" y="393892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3" name="Object 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1901825" y="3781425"/>
          <a:ext cx="6318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431640" imgH="253800" progId="Equation.DSMT4">
                  <p:embed/>
                </p:oleObj>
              </mc:Choice>
              <mc:Fallback>
                <p:oleObj name="Equation" r:id="rId6" imgW="431640" imgH="253800" progId="Equation.DSMT4">
                  <p:embed/>
                  <p:pic>
                    <p:nvPicPr>
                      <p:cNvPr id="183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3781425"/>
                        <a:ext cx="63182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" name="Oval 183"/>
          <p:cNvSpPr/>
          <p:nvPr/>
        </p:nvSpPr>
        <p:spPr>
          <a:xfrm>
            <a:off x="2439371" y="337504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5" name="Object 1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2481263" y="3217863"/>
          <a:ext cx="63341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431640" imgH="253800" progId="Equation.DSMT4">
                  <p:embed/>
                </p:oleObj>
              </mc:Choice>
              <mc:Fallback>
                <p:oleObj name="Equation" r:id="rId8" imgW="431640" imgH="253800" progId="Equation.DSMT4">
                  <p:embed/>
                  <p:pic>
                    <p:nvPicPr>
                      <p:cNvPr id="185" name="Object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3217863"/>
                        <a:ext cx="633412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6" name="Oval 185"/>
          <p:cNvSpPr/>
          <p:nvPr/>
        </p:nvSpPr>
        <p:spPr>
          <a:xfrm>
            <a:off x="3033731" y="279592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7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3073400" y="2638425"/>
          <a:ext cx="6350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431640" imgH="253800" progId="Equation.DSMT4">
                  <p:embed/>
                </p:oleObj>
              </mc:Choice>
              <mc:Fallback>
                <p:oleObj name="Equation" r:id="rId10" imgW="431640" imgH="253800" progId="Equation.DSMT4">
                  <p:embed/>
                  <p:pic>
                    <p:nvPicPr>
                      <p:cNvPr id="187" name="Object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638425"/>
                        <a:ext cx="635000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" name="Oval 187"/>
          <p:cNvSpPr/>
          <p:nvPr/>
        </p:nvSpPr>
        <p:spPr>
          <a:xfrm>
            <a:off x="3628091" y="221680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89" name="Object 1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3667125" y="2058988"/>
          <a:ext cx="63341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431640" imgH="253800" progId="Equation.DSMT4">
                  <p:embed/>
                </p:oleObj>
              </mc:Choice>
              <mc:Fallback>
                <p:oleObj name="Equation" r:id="rId12" imgW="431640" imgH="253800" progId="Equation.DSMT4">
                  <p:embed/>
                  <p:pic>
                    <p:nvPicPr>
                      <p:cNvPr id="189" name="Object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2058988"/>
                        <a:ext cx="633413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" name="Oval 189"/>
          <p:cNvSpPr/>
          <p:nvPr/>
        </p:nvSpPr>
        <p:spPr>
          <a:xfrm>
            <a:off x="4222451" y="163768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1" name="Object 1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4262438" y="1479868"/>
          <a:ext cx="63341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431640" imgH="253800" progId="Equation.DSMT4">
                  <p:embed/>
                </p:oleObj>
              </mc:Choice>
              <mc:Fallback>
                <p:oleObj name="Equation" r:id="rId14" imgW="431640" imgH="253800" progId="Equation.DSMT4">
                  <p:embed/>
                  <p:pic>
                    <p:nvPicPr>
                      <p:cNvPr id="191" name="Object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38" y="1479868"/>
                        <a:ext cx="633412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" name="Oval 191"/>
          <p:cNvSpPr/>
          <p:nvPr/>
        </p:nvSpPr>
        <p:spPr>
          <a:xfrm>
            <a:off x="4816811" y="1058561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3" name="Object 1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124246"/>
              </p:ext>
            </p:extLst>
          </p:nvPr>
        </p:nvGraphicFramePr>
        <p:xfrm>
          <a:off x="4846638" y="900113"/>
          <a:ext cx="652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444240" imgH="253800" progId="Equation.DSMT4">
                  <p:embed/>
                </p:oleObj>
              </mc:Choice>
              <mc:Fallback>
                <p:oleObj name="Equation" r:id="rId16" imgW="444240" imgH="253800" progId="Equation.DSMT4">
                  <p:embed/>
                  <p:pic>
                    <p:nvPicPr>
                      <p:cNvPr id="193" name="Object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900113"/>
                        <a:ext cx="652462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" name="TextBox 195"/>
          <p:cNvSpPr txBox="1"/>
          <p:nvPr/>
        </p:nvSpPr>
        <p:spPr>
          <a:xfrm>
            <a:off x="6160449" y="1066800"/>
            <a:ext cx="22814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values form a straight line, so it is a linear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/>
      <p:bldP spid="79" grpId="0"/>
      <p:bldP spid="80" grpId="0" animBg="1"/>
      <p:bldP spid="182" grpId="0" animBg="1"/>
      <p:bldP spid="184" grpId="0" animBg="1"/>
      <p:bldP spid="186" grpId="0" animBg="1"/>
      <p:bldP spid="188" grpId="0" animBg="1"/>
      <p:bldP spid="190" grpId="0" animBg="1"/>
      <p:bldP spid="192" grpId="0" animBg="1"/>
      <p:bldP spid="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EDEFA-4CCC-4F32-ADE4-B391B366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27385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Q: Which of the following scenarios is linear?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4F4BB-120A-4069-86E9-9D123428FD6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3345" y="677355"/>
            <a:ext cx="8654354" cy="814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a) A group of people are travelling in separate cars.  5 ppl requires 1 car, 10 ppl needs 2 cars, 15 needs 3 cars,  and so on.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D108888-44A3-49A4-A006-F3D7A1254F1C}"/>
              </a:ext>
            </a:extLst>
          </p:cNvPr>
          <p:cNvSpPr txBox="1">
            <a:spLocks/>
          </p:cNvSpPr>
          <p:nvPr/>
        </p:nvSpPr>
        <p:spPr>
          <a:xfrm>
            <a:off x="177997" y="2540999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b) A cube has a SA of 6.  Two connecting cubes has a SA of 10.  3 connecting cubes has a SA of 14.  </a:t>
            </a:r>
          </a:p>
        </p:txBody>
      </p:sp>
      <p:sp>
        <p:nvSpPr>
          <p:cNvPr id="5" name="Cube 4">
            <a:extLst>
              <a:ext uri="{FF2B5EF4-FFF2-40B4-BE49-F238E27FC236}">
                <a16:creationId xmlns:a16="http://schemas.microsoft.com/office/drawing/2014/main" id="{1D43ED04-38A3-4306-873D-77D39EFB119F}"/>
              </a:ext>
            </a:extLst>
          </p:cNvPr>
          <p:cNvSpPr/>
          <p:nvPr/>
        </p:nvSpPr>
        <p:spPr>
          <a:xfrm>
            <a:off x="641418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48C8BF31-F0AF-41F8-A24E-1BFDBA6322DB}"/>
              </a:ext>
            </a:extLst>
          </p:cNvPr>
          <p:cNvSpPr/>
          <p:nvPr/>
        </p:nvSpPr>
        <p:spPr>
          <a:xfrm>
            <a:off x="1722506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Cube 6">
            <a:extLst>
              <a:ext uri="{FF2B5EF4-FFF2-40B4-BE49-F238E27FC236}">
                <a16:creationId xmlns:a16="http://schemas.microsoft.com/office/drawing/2014/main" id="{BA8CD9C7-5BD1-4F57-8F1D-0EE73158CFEB}"/>
              </a:ext>
            </a:extLst>
          </p:cNvPr>
          <p:cNvSpPr/>
          <p:nvPr/>
        </p:nvSpPr>
        <p:spPr>
          <a:xfrm>
            <a:off x="2024545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Cube 7">
            <a:extLst>
              <a:ext uri="{FF2B5EF4-FFF2-40B4-BE49-F238E27FC236}">
                <a16:creationId xmlns:a16="http://schemas.microsoft.com/office/drawing/2014/main" id="{B191FF6E-522A-4F0B-AF5D-1605FC6378FF}"/>
              </a:ext>
            </a:extLst>
          </p:cNvPr>
          <p:cNvSpPr/>
          <p:nvPr/>
        </p:nvSpPr>
        <p:spPr>
          <a:xfrm>
            <a:off x="3227384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Cube 8">
            <a:extLst>
              <a:ext uri="{FF2B5EF4-FFF2-40B4-BE49-F238E27FC236}">
                <a16:creationId xmlns:a16="http://schemas.microsoft.com/office/drawing/2014/main" id="{CF7DA053-AAAF-425C-9501-C461F623197D}"/>
              </a:ext>
            </a:extLst>
          </p:cNvPr>
          <p:cNvSpPr/>
          <p:nvPr/>
        </p:nvSpPr>
        <p:spPr>
          <a:xfrm>
            <a:off x="3529423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98A81663-E8A7-49C1-84FF-75605F1C7093}"/>
              </a:ext>
            </a:extLst>
          </p:cNvPr>
          <p:cNvSpPr/>
          <p:nvPr/>
        </p:nvSpPr>
        <p:spPr>
          <a:xfrm>
            <a:off x="3831462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32D2AA00-EB5B-456B-BB96-97F3192030ED}"/>
              </a:ext>
            </a:extLst>
          </p:cNvPr>
          <p:cNvSpPr/>
          <p:nvPr/>
        </p:nvSpPr>
        <p:spPr>
          <a:xfrm>
            <a:off x="5143996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E497BFDC-EEAF-4D48-9BDF-C3E48DA91B3A}"/>
              </a:ext>
            </a:extLst>
          </p:cNvPr>
          <p:cNvSpPr/>
          <p:nvPr/>
        </p:nvSpPr>
        <p:spPr>
          <a:xfrm>
            <a:off x="5446035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CDDF2205-04AF-4DD6-8BD0-2F7B486382E6}"/>
              </a:ext>
            </a:extLst>
          </p:cNvPr>
          <p:cNvSpPr/>
          <p:nvPr/>
        </p:nvSpPr>
        <p:spPr>
          <a:xfrm>
            <a:off x="5748074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66CDE7A8-7465-4D78-960E-6687C144C9EC}"/>
              </a:ext>
            </a:extLst>
          </p:cNvPr>
          <p:cNvSpPr/>
          <p:nvPr/>
        </p:nvSpPr>
        <p:spPr>
          <a:xfrm>
            <a:off x="6050113" y="3342276"/>
            <a:ext cx="395256" cy="377558"/>
          </a:xfrm>
          <a:prstGeom prst="cube">
            <a:avLst/>
          </a:prstGeom>
          <a:solidFill>
            <a:srgbClr val="00B050">
              <a:alpha val="6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11858FC-86A7-4488-A702-3B3E59D34FFB}"/>
              </a:ext>
            </a:extLst>
          </p:cNvPr>
          <p:cNvSpPr txBox="1">
            <a:spLocks/>
          </p:cNvSpPr>
          <p:nvPr/>
        </p:nvSpPr>
        <p:spPr>
          <a:xfrm>
            <a:off x="177997" y="4706926"/>
            <a:ext cx="8654354" cy="8141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c) Number of sides in a polygon and how many triangles you can make inside using the vertices without overlapping the diagonals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39C7EE42-3B0A-4C98-9DA6-183CABFE9BF3}"/>
              </a:ext>
            </a:extLst>
          </p:cNvPr>
          <p:cNvSpPr/>
          <p:nvPr/>
        </p:nvSpPr>
        <p:spPr>
          <a:xfrm>
            <a:off x="350982" y="5651348"/>
            <a:ext cx="840509" cy="814111"/>
          </a:xfrm>
          <a:prstGeom prst="triangle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066BE61-A85C-4EB9-94F6-5D632A549E50}"/>
              </a:ext>
            </a:extLst>
          </p:cNvPr>
          <p:cNvSpPr/>
          <p:nvPr/>
        </p:nvSpPr>
        <p:spPr>
          <a:xfrm>
            <a:off x="1805632" y="5651348"/>
            <a:ext cx="840509" cy="821182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Pentagon 27">
            <a:extLst>
              <a:ext uri="{FF2B5EF4-FFF2-40B4-BE49-F238E27FC236}">
                <a16:creationId xmlns:a16="http://schemas.microsoft.com/office/drawing/2014/main" id="{C31FBDDA-3861-4787-AEEB-938EA0925DC2}"/>
              </a:ext>
            </a:extLst>
          </p:cNvPr>
          <p:cNvSpPr/>
          <p:nvPr/>
        </p:nvSpPr>
        <p:spPr>
          <a:xfrm>
            <a:off x="3432385" y="5519874"/>
            <a:ext cx="1043710" cy="936349"/>
          </a:xfrm>
          <a:prstGeom prst="pentagon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300815FD-709C-407B-A94F-110EAA06CA36}"/>
              </a:ext>
            </a:extLst>
          </p:cNvPr>
          <p:cNvSpPr/>
          <p:nvPr/>
        </p:nvSpPr>
        <p:spPr>
          <a:xfrm>
            <a:off x="5064527" y="5552577"/>
            <a:ext cx="1072322" cy="910717"/>
          </a:xfrm>
          <a:prstGeom prst="hexagon">
            <a:avLst>
              <a:gd name="adj" fmla="val 30455"/>
              <a:gd name="vf" fmla="val 115470"/>
            </a:avLst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009225F-409E-4C3B-9B8D-FA1194FDE497}"/>
              </a:ext>
            </a:extLst>
          </p:cNvPr>
          <p:cNvCxnSpPr/>
          <p:nvPr/>
        </p:nvCxnSpPr>
        <p:spPr>
          <a:xfrm flipV="1">
            <a:off x="1805632" y="5651348"/>
            <a:ext cx="840509" cy="8211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A1687D6-A0F8-42E4-8515-40F7048B07CD}"/>
              </a:ext>
            </a:extLst>
          </p:cNvPr>
          <p:cNvCxnSpPr>
            <a:cxnSpLocks/>
            <a:endCxn id="28" idx="0"/>
          </p:cNvCxnSpPr>
          <p:nvPr/>
        </p:nvCxnSpPr>
        <p:spPr>
          <a:xfrm flipV="1">
            <a:off x="3645951" y="5519874"/>
            <a:ext cx="308289" cy="93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5EA2CE7-6104-4B78-B017-FA3346460019}"/>
              </a:ext>
            </a:extLst>
          </p:cNvPr>
          <p:cNvCxnSpPr>
            <a:cxnSpLocks/>
            <a:stCxn id="28" idx="4"/>
            <a:endCxn id="28" idx="0"/>
          </p:cNvCxnSpPr>
          <p:nvPr/>
        </p:nvCxnSpPr>
        <p:spPr>
          <a:xfrm flipH="1" flipV="1">
            <a:off x="3954240" y="5519874"/>
            <a:ext cx="322523" cy="9363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9C158E6-A921-4D5A-943C-7110E7A90CFF}"/>
              </a:ext>
            </a:extLst>
          </p:cNvPr>
          <p:cNvCxnSpPr>
            <a:cxnSpLocks/>
            <a:endCxn id="29" idx="5"/>
          </p:cNvCxnSpPr>
          <p:nvPr/>
        </p:nvCxnSpPr>
        <p:spPr>
          <a:xfrm flipV="1">
            <a:off x="5854476" y="5552577"/>
            <a:ext cx="5014" cy="903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4D668F-5DEF-4979-9322-BAE3FF599272}"/>
              </a:ext>
            </a:extLst>
          </p:cNvPr>
          <p:cNvCxnSpPr>
            <a:cxnSpLocks/>
            <a:stCxn id="29" idx="2"/>
          </p:cNvCxnSpPr>
          <p:nvPr/>
        </p:nvCxnSpPr>
        <p:spPr>
          <a:xfrm flipV="1">
            <a:off x="5341886" y="5590228"/>
            <a:ext cx="499405" cy="873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28D1A74-0A9B-4E02-B83E-3C5F0A95528E}"/>
              </a:ext>
            </a:extLst>
          </p:cNvPr>
          <p:cNvCxnSpPr>
            <a:cxnSpLocks/>
          </p:cNvCxnSpPr>
          <p:nvPr/>
        </p:nvCxnSpPr>
        <p:spPr>
          <a:xfrm flipV="1">
            <a:off x="5358116" y="5568886"/>
            <a:ext cx="5014" cy="903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555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II) Finding Patterns in a TOV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60112"/>
            <a:ext cx="8712968" cy="1892824"/>
          </a:xfrm>
        </p:spPr>
        <p:txBody>
          <a:bodyPr>
            <a:normAutofit lnSpcReduction="10000"/>
          </a:bodyPr>
          <a:lstStyle/>
          <a:p>
            <a:r>
              <a:rPr lang="en-CA" dirty="0"/>
              <a:t>Check if the rows are increasing at a consistent ratio</a:t>
            </a:r>
          </a:p>
          <a:p>
            <a:r>
              <a:rPr lang="en-CA" dirty="0"/>
              <a:t>If one column is increasing faster, multiply the other column by that constant</a:t>
            </a:r>
          </a:p>
          <a:p>
            <a:r>
              <a:rPr lang="en-CA" dirty="0"/>
              <a:t>Compare the new column with the right column to derive an equation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756088"/>
              </p:ext>
            </p:extLst>
          </p:nvPr>
        </p:nvGraphicFramePr>
        <p:xfrm>
          <a:off x="2627883" y="2996952"/>
          <a:ext cx="2016125" cy="364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774360" imgH="1396800" progId="Equation.DSMT4">
                  <p:embed/>
                </p:oleObj>
              </mc:Choice>
              <mc:Fallback>
                <p:oleObj name="Equation" r:id="rId4" imgW="774360" imgH="1396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883" y="2996952"/>
                        <a:ext cx="2016125" cy="36401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85982"/>
              </p:ext>
            </p:extLst>
          </p:nvPr>
        </p:nvGraphicFramePr>
        <p:xfrm>
          <a:off x="3059683" y="3644652"/>
          <a:ext cx="3603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88560" imgH="164880" progId="Equation.DSMT4">
                  <p:embed/>
                </p:oleObj>
              </mc:Choice>
              <mc:Fallback>
                <p:oleObj name="Equation" r:id="rId6" imgW="8856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683" y="3644652"/>
                        <a:ext cx="3603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082765"/>
              </p:ext>
            </p:extLst>
          </p:nvPr>
        </p:nvGraphicFramePr>
        <p:xfrm>
          <a:off x="3945508" y="3684340"/>
          <a:ext cx="4635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508" y="3684340"/>
                        <a:ext cx="46355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121049"/>
              </p:ext>
            </p:extLst>
          </p:nvPr>
        </p:nvGraphicFramePr>
        <p:xfrm>
          <a:off x="2981896" y="4292352"/>
          <a:ext cx="5159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896" y="4292352"/>
                        <a:ext cx="5159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598506"/>
              </p:ext>
            </p:extLst>
          </p:nvPr>
        </p:nvGraphicFramePr>
        <p:xfrm>
          <a:off x="3945508" y="4292352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5508" y="4292352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227671"/>
              </p:ext>
            </p:extLst>
          </p:nvPr>
        </p:nvGraphicFramePr>
        <p:xfrm>
          <a:off x="3008883" y="4908302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883" y="4908302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682110"/>
              </p:ext>
            </p:extLst>
          </p:nvPr>
        </p:nvGraphicFramePr>
        <p:xfrm>
          <a:off x="3912171" y="4835277"/>
          <a:ext cx="5159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2171" y="4835277"/>
                        <a:ext cx="5159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813661"/>
              </p:ext>
            </p:extLst>
          </p:nvPr>
        </p:nvGraphicFramePr>
        <p:xfrm>
          <a:off x="3002533" y="5444877"/>
          <a:ext cx="5159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2533" y="5444877"/>
                        <a:ext cx="51593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02495"/>
              </p:ext>
            </p:extLst>
          </p:nvPr>
        </p:nvGraphicFramePr>
        <p:xfrm>
          <a:off x="3026346" y="6060827"/>
          <a:ext cx="4651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14120" imgH="177480" progId="Equation.DSMT4">
                  <p:embed/>
                </p:oleObj>
              </mc:Choice>
              <mc:Fallback>
                <p:oleObj name="Equation" r:id="rId20" imgW="11412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6346" y="6060827"/>
                        <a:ext cx="4651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106370"/>
              </p:ext>
            </p:extLst>
          </p:nvPr>
        </p:nvGraphicFramePr>
        <p:xfrm>
          <a:off x="3937571" y="5411540"/>
          <a:ext cx="4635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571" y="5411540"/>
                        <a:ext cx="46355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017308"/>
              </p:ext>
            </p:extLst>
          </p:nvPr>
        </p:nvGraphicFramePr>
        <p:xfrm>
          <a:off x="3932808" y="6021140"/>
          <a:ext cx="4238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64880" imgH="164880" progId="Equation.DSMT4">
                  <p:embed/>
                </p:oleObj>
              </mc:Choice>
              <mc:Fallback>
                <p:oleObj name="Equation" r:id="rId24" imgW="164880" imgH="1648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808" y="6021140"/>
                        <a:ext cx="4238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Freeform 15"/>
          <p:cNvSpPr/>
          <p:nvPr/>
        </p:nvSpPr>
        <p:spPr>
          <a:xfrm>
            <a:off x="4281055" y="3920836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31495"/>
              </p:ext>
            </p:extLst>
          </p:nvPr>
        </p:nvGraphicFramePr>
        <p:xfrm>
          <a:off x="4828207" y="3933056"/>
          <a:ext cx="535881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203040" imgH="164880" progId="Equation.DSMT4">
                  <p:embed/>
                </p:oleObj>
              </mc:Choice>
              <mc:Fallback>
                <p:oleObj name="Equation" r:id="rId26" imgW="20304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207" y="3933056"/>
                        <a:ext cx="535881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 17"/>
          <p:cNvSpPr/>
          <p:nvPr/>
        </p:nvSpPr>
        <p:spPr>
          <a:xfrm>
            <a:off x="4281055" y="4509120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00844"/>
              </p:ext>
            </p:extLst>
          </p:nvPr>
        </p:nvGraphicFramePr>
        <p:xfrm>
          <a:off x="4828207" y="4521340"/>
          <a:ext cx="535881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203040" imgH="164880" progId="Equation.DSMT4">
                  <p:embed/>
                </p:oleObj>
              </mc:Choice>
              <mc:Fallback>
                <p:oleObj name="Equation" r:id="rId28" imgW="20304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207" y="4521340"/>
                        <a:ext cx="535881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 19"/>
          <p:cNvSpPr/>
          <p:nvPr/>
        </p:nvSpPr>
        <p:spPr>
          <a:xfrm>
            <a:off x="4211960" y="5079357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00783"/>
              </p:ext>
            </p:extLst>
          </p:nvPr>
        </p:nvGraphicFramePr>
        <p:xfrm>
          <a:off x="4759112" y="5091577"/>
          <a:ext cx="535881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29" imgW="203040" imgH="164880" progId="Equation.DSMT4">
                  <p:embed/>
                </p:oleObj>
              </mc:Choice>
              <mc:Fallback>
                <p:oleObj name="Equation" r:id="rId29" imgW="203040" imgH="1648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112" y="5091577"/>
                        <a:ext cx="535881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>
            <a:off x="4281055" y="5727429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285800"/>
              </p:ext>
            </p:extLst>
          </p:nvPr>
        </p:nvGraphicFramePr>
        <p:xfrm>
          <a:off x="4828207" y="5739649"/>
          <a:ext cx="535881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0" imgW="203040" imgH="164880" progId="Equation.DSMT4">
                  <p:embed/>
                </p:oleObj>
              </mc:Choice>
              <mc:Fallback>
                <p:oleObj name="Equation" r:id="rId30" imgW="203040" imgH="1648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207" y="5739649"/>
                        <a:ext cx="535881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Freeform 25"/>
          <p:cNvSpPr/>
          <p:nvPr/>
        </p:nvSpPr>
        <p:spPr>
          <a:xfrm flipH="1">
            <a:off x="2555776" y="3861048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532610"/>
              </p:ext>
            </p:extLst>
          </p:nvPr>
        </p:nvGraphicFramePr>
        <p:xfrm>
          <a:off x="2052539" y="3933056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1" imgW="190440" imgH="164880" progId="Equation.DSMT4">
                  <p:embed/>
                </p:oleObj>
              </mc:Choice>
              <mc:Fallback>
                <p:oleObj name="Equation" r:id="rId31" imgW="190440" imgH="1648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539" y="3933056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27"/>
          <p:cNvSpPr/>
          <p:nvPr/>
        </p:nvSpPr>
        <p:spPr>
          <a:xfrm flipH="1">
            <a:off x="2410941" y="4509120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653857"/>
              </p:ext>
            </p:extLst>
          </p:nvPr>
        </p:nvGraphicFramePr>
        <p:xfrm>
          <a:off x="1907704" y="4581128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3" imgW="190440" imgH="164880" progId="Equation.DSMT4">
                  <p:embed/>
                </p:oleObj>
              </mc:Choice>
              <mc:Fallback>
                <p:oleObj name="Equation" r:id="rId33" imgW="190440" imgH="1648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581128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Freeform 29"/>
          <p:cNvSpPr/>
          <p:nvPr/>
        </p:nvSpPr>
        <p:spPr>
          <a:xfrm flipH="1">
            <a:off x="2482949" y="5085184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809675"/>
              </p:ext>
            </p:extLst>
          </p:nvPr>
        </p:nvGraphicFramePr>
        <p:xfrm>
          <a:off x="1979712" y="5157192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4" imgW="190440" imgH="164880" progId="Equation.DSMT4">
                  <p:embed/>
                </p:oleObj>
              </mc:Choice>
              <mc:Fallback>
                <p:oleObj name="Equation" r:id="rId34" imgW="190440" imgH="164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157192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Freeform 31"/>
          <p:cNvSpPr/>
          <p:nvPr/>
        </p:nvSpPr>
        <p:spPr>
          <a:xfrm flipH="1">
            <a:off x="2482949" y="5727429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851874"/>
              </p:ext>
            </p:extLst>
          </p:nvPr>
        </p:nvGraphicFramePr>
        <p:xfrm>
          <a:off x="1979712" y="5799437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5" imgW="190440" imgH="164880" progId="Equation.DSMT4">
                  <p:embed/>
                </p:oleObj>
              </mc:Choice>
              <mc:Fallback>
                <p:oleObj name="Equation" r:id="rId35" imgW="190440" imgH="1648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799437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762130" y="3068960"/>
            <a:ext cx="27703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the right column </a:t>
            </a:r>
          </a:p>
          <a:p>
            <a:r>
              <a:rPr lang="en-CA" dirty="0">
                <a:solidFill>
                  <a:srgbClr val="FF0000"/>
                </a:solidFill>
              </a:rPr>
              <a:t>is increasing TWICE as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fast, multiply the left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column by 2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705997"/>
              </p:ext>
            </p:extLst>
          </p:nvPr>
        </p:nvGraphicFramePr>
        <p:xfrm>
          <a:off x="1812950" y="2996952"/>
          <a:ext cx="958850" cy="364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36" imgW="368280" imgH="1396800" progId="Equation.DSMT4">
                  <p:embed/>
                </p:oleObj>
              </mc:Choice>
              <mc:Fallback>
                <p:oleObj name="Equation" r:id="rId36" imgW="368280" imgH="139680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50" y="2996952"/>
                        <a:ext cx="958850" cy="3640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2771800" y="3645024"/>
            <a:ext cx="936104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771800" y="4005064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54685"/>
              </p:ext>
            </p:extLst>
          </p:nvPr>
        </p:nvGraphicFramePr>
        <p:xfrm>
          <a:off x="2987824" y="3694172"/>
          <a:ext cx="360040" cy="310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8" imgW="190440" imgH="164880" progId="Equation.DSMT4">
                  <p:embed/>
                </p:oleObj>
              </mc:Choice>
              <mc:Fallback>
                <p:oleObj name="Equation" r:id="rId38" imgW="190440" imgH="1648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694172"/>
                        <a:ext cx="360040" cy="310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>
            <a:off x="2843808" y="4531980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826691"/>
              </p:ext>
            </p:extLst>
          </p:nvPr>
        </p:nvGraphicFramePr>
        <p:xfrm>
          <a:off x="3059832" y="4221088"/>
          <a:ext cx="360040" cy="310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0" imgW="190440" imgH="164880" progId="Equation.DSMT4">
                  <p:embed/>
                </p:oleObj>
              </mc:Choice>
              <mc:Fallback>
                <p:oleObj name="Equation" r:id="rId40" imgW="190440" imgH="1648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221088"/>
                        <a:ext cx="360040" cy="310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>
            <a:off x="2843808" y="5157192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4449"/>
              </p:ext>
            </p:extLst>
          </p:nvPr>
        </p:nvGraphicFramePr>
        <p:xfrm>
          <a:off x="3059832" y="4846300"/>
          <a:ext cx="360040" cy="310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1" imgW="190440" imgH="164880" progId="Equation.DSMT4">
                  <p:embed/>
                </p:oleObj>
              </mc:Choice>
              <mc:Fallback>
                <p:oleObj name="Equation" r:id="rId41" imgW="190440" imgH="1648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846300"/>
                        <a:ext cx="360040" cy="310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Straight Arrow Connector 47"/>
          <p:cNvCxnSpPr/>
          <p:nvPr/>
        </p:nvCxnSpPr>
        <p:spPr>
          <a:xfrm>
            <a:off x="2843808" y="5782404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3059832" y="5471512"/>
          <a:ext cx="360040" cy="310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42" imgW="190440" imgH="164880" progId="Equation.DSMT4">
                  <p:embed/>
                </p:oleObj>
              </mc:Choice>
              <mc:Fallback>
                <p:oleObj name="Equation" r:id="rId42" imgW="190440" imgH="16488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471512"/>
                        <a:ext cx="360040" cy="310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Arrow Connector 49"/>
          <p:cNvCxnSpPr/>
          <p:nvPr/>
        </p:nvCxnSpPr>
        <p:spPr>
          <a:xfrm>
            <a:off x="2843808" y="6407616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3059832" y="6096724"/>
          <a:ext cx="360040" cy="310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3" imgW="190440" imgH="164880" progId="Equation.DSMT4">
                  <p:embed/>
                </p:oleObj>
              </mc:Choice>
              <mc:Fallback>
                <p:oleObj name="Equation" r:id="rId43" imgW="190440" imgH="1648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6096724"/>
                        <a:ext cx="360040" cy="3108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619683"/>
              </p:ext>
            </p:extLst>
          </p:nvPr>
        </p:nvGraphicFramePr>
        <p:xfrm>
          <a:off x="5652120" y="4941168"/>
          <a:ext cx="281678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44" imgW="660240" imgH="164880" progId="Equation.DSMT4">
                  <p:embed/>
                </p:oleObj>
              </mc:Choice>
              <mc:Fallback>
                <p:oleObj name="Equation" r:id="rId44" imgW="660240" imgH="1648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941168"/>
                        <a:ext cx="281678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5796136" y="4388911"/>
            <a:ext cx="26933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Therefore, the equation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 will be:</a:t>
            </a:r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666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6" grpId="0" animBg="1"/>
      <p:bldP spid="26" grpId="1" animBg="1"/>
      <p:bldP spid="28" grpId="0" animBg="1"/>
      <p:bldP spid="28" grpId="1" animBg="1"/>
      <p:bldP spid="30" grpId="0" animBg="1"/>
      <p:bldP spid="30" grpId="1" animBg="1"/>
      <p:bldP spid="32" grpId="0" animBg="1"/>
      <p:bldP spid="32" grpId="1" animBg="1"/>
      <p:bldP spid="34" grpId="0"/>
      <p:bldP spid="37" grpId="0" animBg="1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075240" cy="6766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an equation for the following TOV’s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00380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756088"/>
              </p:ext>
            </p:extLst>
          </p:nvPr>
        </p:nvGraphicFramePr>
        <p:xfrm>
          <a:off x="1475656" y="908720"/>
          <a:ext cx="2016125" cy="364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774360" imgH="1396800" progId="Equation.DSMT4">
                  <p:embed/>
                </p:oleObj>
              </mc:Choice>
              <mc:Fallback>
                <p:oleObj name="Equation" r:id="rId5" imgW="774360" imgH="1396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908720"/>
                        <a:ext cx="2016125" cy="36401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85982"/>
              </p:ext>
            </p:extLst>
          </p:nvPr>
        </p:nvGraphicFramePr>
        <p:xfrm>
          <a:off x="1869033" y="1551906"/>
          <a:ext cx="3603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88560" imgH="164880" progId="Equation.DSMT4">
                  <p:embed/>
                </p:oleObj>
              </mc:Choice>
              <mc:Fallback>
                <p:oleObj name="Equation" r:id="rId7" imgW="88560" imgH="164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033" y="1551906"/>
                        <a:ext cx="3603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082765"/>
              </p:ext>
            </p:extLst>
          </p:nvPr>
        </p:nvGraphicFramePr>
        <p:xfrm>
          <a:off x="2767286" y="1611983"/>
          <a:ext cx="5159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9" imgW="126720" imgH="164880" progId="Equation.DSMT4">
                  <p:embed/>
                </p:oleObj>
              </mc:Choice>
              <mc:Fallback>
                <p:oleObj name="Equation" r:id="rId9" imgW="126720" imgH="1648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286" y="1611983"/>
                        <a:ext cx="5159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121049"/>
              </p:ext>
            </p:extLst>
          </p:nvPr>
        </p:nvGraphicFramePr>
        <p:xfrm>
          <a:off x="1791246" y="2199606"/>
          <a:ext cx="5159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1" imgW="126720" imgH="164880" progId="Equation.DSMT4">
                  <p:embed/>
                </p:oleObj>
              </mc:Choice>
              <mc:Fallback>
                <p:oleObj name="Equation" r:id="rId11" imgW="126720" imgH="1648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1246" y="2199606"/>
                        <a:ext cx="51593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598506"/>
              </p:ext>
            </p:extLst>
          </p:nvPr>
        </p:nvGraphicFramePr>
        <p:xfrm>
          <a:off x="2627784" y="2204121"/>
          <a:ext cx="63715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3" imgW="190440" imgH="177480" progId="Equation.DSMT4">
                  <p:embed/>
                </p:oleObj>
              </mc:Choice>
              <mc:Fallback>
                <p:oleObj name="Equation" r:id="rId13" imgW="1904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204121"/>
                        <a:ext cx="637158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227671"/>
              </p:ext>
            </p:extLst>
          </p:nvPr>
        </p:nvGraphicFramePr>
        <p:xfrm>
          <a:off x="1818233" y="2815556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233" y="2815556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682110"/>
              </p:ext>
            </p:extLst>
          </p:nvPr>
        </p:nvGraphicFramePr>
        <p:xfrm>
          <a:off x="2699792" y="2747046"/>
          <a:ext cx="5476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7" imgW="177480" imgH="177480" progId="Equation.DSMT4">
                  <p:embed/>
                </p:oleObj>
              </mc:Choice>
              <mc:Fallback>
                <p:oleObj name="Equation" r:id="rId17" imgW="1774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747046"/>
                        <a:ext cx="5476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813661"/>
              </p:ext>
            </p:extLst>
          </p:nvPr>
        </p:nvGraphicFramePr>
        <p:xfrm>
          <a:off x="1811883" y="3352131"/>
          <a:ext cx="5159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9" imgW="126720" imgH="164880" progId="Equation.DSMT4">
                  <p:embed/>
                </p:oleObj>
              </mc:Choice>
              <mc:Fallback>
                <p:oleObj name="Equation" r:id="rId19" imgW="126720" imgH="1648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883" y="3352131"/>
                        <a:ext cx="51593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02495"/>
              </p:ext>
            </p:extLst>
          </p:nvPr>
        </p:nvGraphicFramePr>
        <p:xfrm>
          <a:off x="1835696" y="3968081"/>
          <a:ext cx="4651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968081"/>
                        <a:ext cx="46513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106370"/>
              </p:ext>
            </p:extLst>
          </p:nvPr>
        </p:nvGraphicFramePr>
        <p:xfrm>
          <a:off x="2702769" y="3323308"/>
          <a:ext cx="64509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3" imgW="190440" imgH="177480" progId="Equation.DSMT4">
                  <p:embed/>
                </p:oleObj>
              </mc:Choice>
              <mc:Fallback>
                <p:oleObj name="Equation" r:id="rId23" imgW="19044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769" y="3323308"/>
                        <a:ext cx="64509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017308"/>
              </p:ext>
            </p:extLst>
          </p:nvPr>
        </p:nvGraphicFramePr>
        <p:xfrm>
          <a:off x="2748236" y="3917033"/>
          <a:ext cx="4889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5" imgW="190440" imgH="177480" progId="Equation.DSMT4">
                  <p:embed/>
                </p:oleObj>
              </mc:Choice>
              <mc:Fallback>
                <p:oleObj name="Equation" r:id="rId25" imgW="1904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236" y="3917033"/>
                        <a:ext cx="4889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Freeform 17"/>
          <p:cNvSpPr/>
          <p:nvPr/>
        </p:nvSpPr>
        <p:spPr>
          <a:xfrm>
            <a:off x="3128828" y="1832604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31495"/>
              </p:ext>
            </p:extLst>
          </p:nvPr>
        </p:nvGraphicFramePr>
        <p:xfrm>
          <a:off x="3675336" y="1829471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7" imgW="203040" imgH="177480" progId="Equation.DSMT4">
                  <p:embed/>
                </p:oleObj>
              </mc:Choice>
              <mc:Fallback>
                <p:oleObj name="Equation" r:id="rId27" imgW="2030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36" y="1829471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 19"/>
          <p:cNvSpPr/>
          <p:nvPr/>
        </p:nvSpPr>
        <p:spPr>
          <a:xfrm>
            <a:off x="3128828" y="2420888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00844"/>
              </p:ext>
            </p:extLst>
          </p:nvPr>
        </p:nvGraphicFramePr>
        <p:xfrm>
          <a:off x="3675336" y="2416846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9" imgW="203040" imgH="177480" progId="Equation.DSMT4">
                  <p:embed/>
                </p:oleObj>
              </mc:Choice>
              <mc:Fallback>
                <p:oleObj name="Equation" r:id="rId29" imgW="2030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36" y="2416846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Freeform 21"/>
          <p:cNvSpPr/>
          <p:nvPr/>
        </p:nvSpPr>
        <p:spPr>
          <a:xfrm>
            <a:off x="3059733" y="2991125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00783"/>
              </p:ext>
            </p:extLst>
          </p:nvPr>
        </p:nvGraphicFramePr>
        <p:xfrm>
          <a:off x="3607073" y="2986758"/>
          <a:ext cx="5349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1" imgW="203040" imgH="177480" progId="Equation.DSMT4">
                  <p:embed/>
                </p:oleObj>
              </mc:Choice>
              <mc:Fallback>
                <p:oleObj name="Equation" r:id="rId31" imgW="20304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7073" y="2986758"/>
                        <a:ext cx="53498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Freeform 23"/>
          <p:cNvSpPr/>
          <p:nvPr/>
        </p:nvSpPr>
        <p:spPr>
          <a:xfrm>
            <a:off x="3128828" y="3639197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285800"/>
              </p:ext>
            </p:extLst>
          </p:nvPr>
        </p:nvGraphicFramePr>
        <p:xfrm>
          <a:off x="3675336" y="3636046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3" imgW="203040" imgH="177480" progId="Equation.DSMT4">
                  <p:embed/>
                </p:oleObj>
              </mc:Choice>
              <mc:Fallback>
                <p:oleObj name="Equation" r:id="rId33" imgW="203040" imgH="1774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36" y="3636046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Freeform 25"/>
          <p:cNvSpPr/>
          <p:nvPr/>
        </p:nvSpPr>
        <p:spPr>
          <a:xfrm flipH="1">
            <a:off x="1380131" y="1767930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532610"/>
              </p:ext>
            </p:extLst>
          </p:nvPr>
        </p:nvGraphicFramePr>
        <p:xfrm>
          <a:off x="900411" y="1839938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5" imgW="190440" imgH="164880" progId="Equation.DSMT4">
                  <p:embed/>
                </p:oleObj>
              </mc:Choice>
              <mc:Fallback>
                <p:oleObj name="Equation" r:id="rId35" imgW="190440" imgH="1648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411" y="1839938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Freeform 27"/>
          <p:cNvSpPr/>
          <p:nvPr/>
        </p:nvSpPr>
        <p:spPr>
          <a:xfrm flipH="1">
            <a:off x="1258813" y="2416002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653857"/>
              </p:ext>
            </p:extLst>
          </p:nvPr>
        </p:nvGraphicFramePr>
        <p:xfrm>
          <a:off x="755576" y="2488010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7" imgW="190440" imgH="164880" progId="Equation.DSMT4">
                  <p:embed/>
                </p:oleObj>
              </mc:Choice>
              <mc:Fallback>
                <p:oleObj name="Equation" r:id="rId37" imgW="190440" imgH="1648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488010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Freeform 29"/>
          <p:cNvSpPr/>
          <p:nvPr/>
        </p:nvSpPr>
        <p:spPr>
          <a:xfrm flipH="1">
            <a:off x="1330821" y="2992066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809675"/>
              </p:ext>
            </p:extLst>
          </p:nvPr>
        </p:nvGraphicFramePr>
        <p:xfrm>
          <a:off x="827584" y="3064074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8" imgW="190440" imgH="164880" progId="Equation.DSMT4">
                  <p:embed/>
                </p:oleObj>
              </mc:Choice>
              <mc:Fallback>
                <p:oleObj name="Equation" r:id="rId38" imgW="190440" imgH="16488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064074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Freeform 31"/>
          <p:cNvSpPr/>
          <p:nvPr/>
        </p:nvSpPr>
        <p:spPr>
          <a:xfrm flipH="1">
            <a:off x="1330821" y="3634311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851874"/>
              </p:ext>
            </p:extLst>
          </p:nvPr>
        </p:nvGraphicFramePr>
        <p:xfrm>
          <a:off x="827584" y="3706319"/>
          <a:ext cx="50323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9" imgW="190440" imgH="164880" progId="Equation.DSMT4">
                  <p:embed/>
                </p:oleObj>
              </mc:Choice>
              <mc:Fallback>
                <p:oleObj name="Equation" r:id="rId39" imgW="190440" imgH="1648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706319"/>
                        <a:ext cx="50323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705997"/>
              </p:ext>
            </p:extLst>
          </p:nvPr>
        </p:nvGraphicFramePr>
        <p:xfrm>
          <a:off x="611560" y="908721"/>
          <a:ext cx="958850" cy="364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0" imgW="368280" imgH="1396800" progId="Equation.DSMT4">
                  <p:embed/>
                </p:oleObj>
              </mc:Choice>
              <mc:Fallback>
                <p:oleObj name="Equation" r:id="rId40" imgW="368280" imgH="139680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08721"/>
                        <a:ext cx="958850" cy="3640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1547664" y="1479898"/>
            <a:ext cx="936104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763688" y="1839938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54685"/>
              </p:ext>
            </p:extLst>
          </p:nvPr>
        </p:nvGraphicFramePr>
        <p:xfrm>
          <a:off x="1967881" y="1529334"/>
          <a:ext cx="384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2" imgW="203040" imgH="164880" progId="Equation.DSMT4">
                  <p:embed/>
                </p:oleObj>
              </mc:Choice>
              <mc:Fallback>
                <p:oleObj name="Equation" r:id="rId42" imgW="203040" imgH="16488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881" y="1529334"/>
                        <a:ext cx="384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Arrow Connector 37"/>
          <p:cNvCxnSpPr/>
          <p:nvPr/>
        </p:nvCxnSpPr>
        <p:spPr>
          <a:xfrm>
            <a:off x="1835696" y="2366854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826691"/>
              </p:ext>
            </p:extLst>
          </p:nvPr>
        </p:nvGraphicFramePr>
        <p:xfrm>
          <a:off x="2040906" y="2056384"/>
          <a:ext cx="384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4" imgW="203040" imgH="164880" progId="Equation.DSMT4">
                  <p:embed/>
                </p:oleObj>
              </mc:Choice>
              <mc:Fallback>
                <p:oleObj name="Equation" r:id="rId44" imgW="203040" imgH="1648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906" y="2056384"/>
                        <a:ext cx="384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Arrow Connector 39"/>
          <p:cNvCxnSpPr/>
          <p:nvPr/>
        </p:nvCxnSpPr>
        <p:spPr>
          <a:xfrm>
            <a:off x="1835696" y="2992066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4449"/>
              </p:ext>
            </p:extLst>
          </p:nvPr>
        </p:nvGraphicFramePr>
        <p:xfrm>
          <a:off x="2040782" y="2681859"/>
          <a:ext cx="38417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6" imgW="203040" imgH="164880" progId="Equation.DSMT4">
                  <p:embed/>
                </p:oleObj>
              </mc:Choice>
              <mc:Fallback>
                <p:oleObj name="Equation" r:id="rId46" imgW="203040" imgH="1648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782" y="2681859"/>
                        <a:ext cx="384175" cy="309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>
          <a:xfrm>
            <a:off x="1835696" y="3617278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2040782" y="3305746"/>
          <a:ext cx="384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8" imgW="203040" imgH="164880" progId="Equation.DSMT4">
                  <p:embed/>
                </p:oleObj>
              </mc:Choice>
              <mc:Fallback>
                <p:oleObj name="Equation" r:id="rId48" imgW="203040" imgH="1648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782" y="3305746"/>
                        <a:ext cx="384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>
            <a:off x="1835696" y="4242490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2040782" y="3931221"/>
          <a:ext cx="384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50" imgW="203040" imgH="164880" progId="Equation.DSMT4">
                  <p:embed/>
                </p:oleObj>
              </mc:Choice>
              <mc:Fallback>
                <p:oleObj name="Equation" r:id="rId50" imgW="203040" imgH="1648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782" y="3931221"/>
                        <a:ext cx="384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7" name="Object 29"/>
          <p:cNvGraphicFramePr>
            <a:graphicFrameLocks noChangeAspect="1"/>
          </p:cNvGraphicFramePr>
          <p:nvPr/>
        </p:nvGraphicFramePr>
        <p:xfrm>
          <a:off x="323528" y="4725144"/>
          <a:ext cx="2428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2" imgW="571320" imgH="177480" progId="Equation.DSMT4">
                  <p:embed/>
                </p:oleObj>
              </mc:Choice>
              <mc:Fallback>
                <p:oleObj name="Equation" r:id="rId52" imgW="571320" imgH="177480" progId="Equation.DSMT4">
                  <p:embed/>
                  <p:pic>
                    <p:nvPicPr>
                      <p:cNvPr id="3279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725144"/>
                        <a:ext cx="242887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9"/>
          <p:cNvGraphicFramePr>
            <a:graphicFrameLocks noChangeAspect="1"/>
          </p:cNvGraphicFramePr>
          <p:nvPr/>
        </p:nvGraphicFramePr>
        <p:xfrm>
          <a:off x="2628156" y="4797152"/>
          <a:ext cx="6477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54" imgW="152280" imgH="152280" progId="Equation.DSMT4">
                  <p:embed/>
                </p:oleObj>
              </mc:Choice>
              <mc:Fallback>
                <p:oleObj name="Equation" r:id="rId54" imgW="152280" imgH="152280" progId="Equation.DSMT4">
                  <p:embed/>
                  <p:pic>
                    <p:nvPicPr>
                      <p:cNvPr id="46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156" y="4797152"/>
                        <a:ext cx="647700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756088"/>
              </p:ext>
            </p:extLst>
          </p:nvPr>
        </p:nvGraphicFramePr>
        <p:xfrm>
          <a:off x="5676454" y="908719"/>
          <a:ext cx="2016125" cy="364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56" imgW="774360" imgH="1396800" progId="Equation.DSMT4">
                  <p:embed/>
                </p:oleObj>
              </mc:Choice>
              <mc:Fallback>
                <p:oleObj name="Equation" r:id="rId56" imgW="774360" imgH="139680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454" y="908719"/>
                        <a:ext cx="2016125" cy="36401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85982"/>
              </p:ext>
            </p:extLst>
          </p:nvPr>
        </p:nvGraphicFramePr>
        <p:xfrm>
          <a:off x="6018759" y="1535782"/>
          <a:ext cx="46196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57" imgW="114120" imgH="177480" progId="Equation.DSMT4">
                  <p:embed/>
                </p:oleObj>
              </mc:Choice>
              <mc:Fallback>
                <p:oleObj name="Equation" r:id="rId57" imgW="114120" imgH="17748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759" y="1535782"/>
                        <a:ext cx="461962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082765"/>
              </p:ext>
            </p:extLst>
          </p:nvPr>
        </p:nvGraphicFramePr>
        <p:xfrm>
          <a:off x="6993484" y="1596107"/>
          <a:ext cx="4635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9" imgW="114120" imgH="177480" progId="Equation.DSMT4">
                  <p:embed/>
                </p:oleObj>
              </mc:Choice>
              <mc:Fallback>
                <p:oleObj name="Equation" r:id="rId59" imgW="114120" imgH="17748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3484" y="1596107"/>
                        <a:ext cx="4635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7121049"/>
              </p:ext>
            </p:extLst>
          </p:nvPr>
        </p:nvGraphicFramePr>
        <p:xfrm>
          <a:off x="6017171" y="2183482"/>
          <a:ext cx="46513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61" imgW="114120" imgH="177480" progId="Equation.DSMT4">
                  <p:embed/>
                </p:oleObj>
              </mc:Choice>
              <mc:Fallback>
                <p:oleObj name="Equation" r:id="rId61" imgW="114120" imgH="177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171" y="2183482"/>
                        <a:ext cx="46513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598506"/>
              </p:ext>
            </p:extLst>
          </p:nvPr>
        </p:nvGraphicFramePr>
        <p:xfrm>
          <a:off x="6972598" y="2219995"/>
          <a:ext cx="3825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3" imgW="114120" imgH="164880" progId="Equation.DSMT4">
                  <p:embed/>
                </p:oleObj>
              </mc:Choice>
              <mc:Fallback>
                <p:oleObj name="Equation" r:id="rId63" imgW="114120" imgH="1648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598" y="2219995"/>
                        <a:ext cx="3825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227671"/>
              </p:ext>
            </p:extLst>
          </p:nvPr>
        </p:nvGraphicFramePr>
        <p:xfrm>
          <a:off x="5993359" y="2815307"/>
          <a:ext cx="5143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65" imgW="126720" imgH="177480" progId="Equation.DSMT4">
                  <p:embed/>
                </p:oleObj>
              </mc:Choice>
              <mc:Fallback>
                <p:oleObj name="Equation" r:id="rId65" imgW="126720" imgH="1774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3359" y="2815307"/>
                        <a:ext cx="5143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682110"/>
              </p:ext>
            </p:extLst>
          </p:nvPr>
        </p:nvGraphicFramePr>
        <p:xfrm>
          <a:off x="6977609" y="2762920"/>
          <a:ext cx="3905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67" imgW="126720" imgH="164880" progId="Equation.DSMT4">
                  <p:embed/>
                </p:oleObj>
              </mc:Choice>
              <mc:Fallback>
                <p:oleObj name="Equation" r:id="rId67" imgW="126720" imgH="16488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609" y="2762920"/>
                        <a:ext cx="39052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813661"/>
              </p:ext>
            </p:extLst>
          </p:nvPr>
        </p:nvGraphicFramePr>
        <p:xfrm>
          <a:off x="5892478" y="3351882"/>
          <a:ext cx="656729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69" imgW="190440" imgH="164880" progId="Equation.DSMT4">
                  <p:embed/>
                </p:oleObj>
              </mc:Choice>
              <mc:Fallback>
                <p:oleObj name="Equation" r:id="rId69" imgW="190440" imgH="1648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478" y="3351882"/>
                        <a:ext cx="656729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002495"/>
              </p:ext>
            </p:extLst>
          </p:nvPr>
        </p:nvGraphicFramePr>
        <p:xfrm>
          <a:off x="5892478" y="3967832"/>
          <a:ext cx="56090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71" imgW="177480" imgH="177480" progId="Equation.DSMT4">
                  <p:embed/>
                </p:oleObj>
              </mc:Choice>
              <mc:Fallback>
                <p:oleObj name="Equation" r:id="rId71" imgW="177480" imgH="17748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478" y="3967832"/>
                        <a:ext cx="56090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106370"/>
              </p:ext>
            </p:extLst>
          </p:nvPr>
        </p:nvGraphicFramePr>
        <p:xfrm>
          <a:off x="7009359" y="3323307"/>
          <a:ext cx="431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73" imgW="126720" imgH="177480" progId="Equation.DSMT4">
                  <p:embed/>
                </p:oleObj>
              </mc:Choice>
              <mc:Fallback>
                <p:oleObj name="Equation" r:id="rId73" imgW="126720" imgH="177480" progId="Equation.DSMT4">
                  <p:embed/>
                  <p:pic>
                    <p:nvPicPr>
                      <p:cNvPr id="56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9359" y="3323307"/>
                        <a:ext cx="4318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017308"/>
              </p:ext>
            </p:extLst>
          </p:nvPr>
        </p:nvGraphicFramePr>
        <p:xfrm>
          <a:off x="6964909" y="3932907"/>
          <a:ext cx="457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75" imgW="177480" imgH="164880" progId="Equation.DSMT4">
                  <p:embed/>
                </p:oleObj>
              </mc:Choice>
              <mc:Fallback>
                <p:oleObj name="Equation" r:id="rId75" imgW="177480" imgH="16488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4909" y="3932907"/>
                        <a:ext cx="457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Freeform 57"/>
          <p:cNvSpPr/>
          <p:nvPr/>
        </p:nvSpPr>
        <p:spPr>
          <a:xfrm>
            <a:off x="7329626" y="1832603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31495"/>
              </p:ext>
            </p:extLst>
          </p:nvPr>
        </p:nvGraphicFramePr>
        <p:xfrm>
          <a:off x="7876134" y="1845345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77" imgW="203040" imgH="164880" progId="Equation.DSMT4">
                  <p:embed/>
                </p:oleObj>
              </mc:Choice>
              <mc:Fallback>
                <p:oleObj name="Equation" r:id="rId77" imgW="203040" imgH="16488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6134" y="1845345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Freeform 59"/>
          <p:cNvSpPr/>
          <p:nvPr/>
        </p:nvSpPr>
        <p:spPr>
          <a:xfrm>
            <a:off x="7329626" y="2420887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00844"/>
              </p:ext>
            </p:extLst>
          </p:nvPr>
        </p:nvGraphicFramePr>
        <p:xfrm>
          <a:off x="7876134" y="2432720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79" imgW="203040" imgH="164880" progId="Equation.DSMT4">
                  <p:embed/>
                </p:oleObj>
              </mc:Choice>
              <mc:Fallback>
                <p:oleObj name="Equation" r:id="rId79" imgW="203040" imgH="164880" progId="Equation.DSMT4">
                  <p:embed/>
                  <p:pic>
                    <p:nvPicPr>
                      <p:cNvPr id="61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6134" y="2432720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Freeform 61"/>
          <p:cNvSpPr/>
          <p:nvPr/>
        </p:nvSpPr>
        <p:spPr>
          <a:xfrm>
            <a:off x="7260531" y="2991124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600783"/>
              </p:ext>
            </p:extLst>
          </p:nvPr>
        </p:nvGraphicFramePr>
        <p:xfrm>
          <a:off x="7807871" y="3002632"/>
          <a:ext cx="5349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81" imgW="203040" imgH="164880" progId="Equation.DSMT4">
                  <p:embed/>
                </p:oleObj>
              </mc:Choice>
              <mc:Fallback>
                <p:oleObj name="Equation" r:id="rId81" imgW="203040" imgH="164880" progId="Equation.DSMT4">
                  <p:embed/>
                  <p:pic>
                    <p:nvPicPr>
                      <p:cNvPr id="63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7871" y="3002632"/>
                        <a:ext cx="534988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Freeform 63"/>
          <p:cNvSpPr/>
          <p:nvPr/>
        </p:nvSpPr>
        <p:spPr>
          <a:xfrm>
            <a:off x="7329626" y="3639196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285800"/>
              </p:ext>
            </p:extLst>
          </p:nvPr>
        </p:nvGraphicFramePr>
        <p:xfrm>
          <a:off x="7876134" y="3651920"/>
          <a:ext cx="5365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83" imgW="203040" imgH="164880" progId="Equation.DSMT4">
                  <p:embed/>
                </p:oleObj>
              </mc:Choice>
              <mc:Fallback>
                <p:oleObj name="Equation" r:id="rId83" imgW="203040" imgH="164880" progId="Equation.DSMT4">
                  <p:embed/>
                  <p:pic>
                    <p:nvPicPr>
                      <p:cNvPr id="65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6134" y="3651920"/>
                        <a:ext cx="5365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Freeform 65"/>
          <p:cNvSpPr/>
          <p:nvPr/>
        </p:nvSpPr>
        <p:spPr>
          <a:xfrm flipH="1">
            <a:off x="5364905" y="1767929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532610"/>
              </p:ext>
            </p:extLst>
          </p:nvPr>
        </p:nvGraphicFramePr>
        <p:xfrm>
          <a:off x="4869334" y="1824584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85" imgW="203040" imgH="177480" progId="Equation.DSMT4">
                  <p:embed/>
                </p:oleObj>
              </mc:Choice>
              <mc:Fallback>
                <p:oleObj name="Equation" r:id="rId85" imgW="203040" imgH="177480" progId="Equation.DSMT4">
                  <p:embed/>
                  <p:pic>
                    <p:nvPicPr>
                      <p:cNvPr id="67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9334" y="1824584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Freeform 67"/>
          <p:cNvSpPr/>
          <p:nvPr/>
        </p:nvSpPr>
        <p:spPr>
          <a:xfrm flipH="1">
            <a:off x="5243587" y="2416001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653857"/>
              </p:ext>
            </p:extLst>
          </p:nvPr>
        </p:nvGraphicFramePr>
        <p:xfrm>
          <a:off x="4724872" y="2472284"/>
          <a:ext cx="5365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87" imgW="203040" imgH="177480" progId="Equation.DSMT4">
                  <p:embed/>
                </p:oleObj>
              </mc:Choice>
              <mc:Fallback>
                <p:oleObj name="Equation" r:id="rId87" imgW="203040" imgH="177480" progId="Equation.DSMT4">
                  <p:embed/>
                  <p:pic>
                    <p:nvPicPr>
                      <p:cNvPr id="69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2" y="2472284"/>
                        <a:ext cx="5365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Freeform 69"/>
          <p:cNvSpPr/>
          <p:nvPr/>
        </p:nvSpPr>
        <p:spPr>
          <a:xfrm flipH="1">
            <a:off x="5315595" y="2992065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809675"/>
              </p:ext>
            </p:extLst>
          </p:nvPr>
        </p:nvGraphicFramePr>
        <p:xfrm>
          <a:off x="4796309" y="3048546"/>
          <a:ext cx="5365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89" imgW="203040" imgH="177480" progId="Equation.DSMT4">
                  <p:embed/>
                </p:oleObj>
              </mc:Choice>
              <mc:Fallback>
                <p:oleObj name="Equation" r:id="rId89" imgW="203040" imgH="177480" progId="Equation.DSMT4">
                  <p:embed/>
                  <p:pic>
                    <p:nvPicPr>
                      <p:cNvPr id="71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09" y="3048546"/>
                        <a:ext cx="5365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Freeform 71"/>
          <p:cNvSpPr/>
          <p:nvPr/>
        </p:nvSpPr>
        <p:spPr>
          <a:xfrm flipH="1">
            <a:off x="5315595" y="3634310"/>
            <a:ext cx="527573" cy="581891"/>
          </a:xfrm>
          <a:custGeom>
            <a:avLst/>
            <a:gdLst>
              <a:gd name="connsiteX0" fmla="*/ 0 w 527573"/>
              <a:gd name="connsiteY0" fmla="*/ 0 h 581891"/>
              <a:gd name="connsiteX1" fmla="*/ 526472 w 527573"/>
              <a:gd name="connsiteY1" fmla="*/ 277091 h 581891"/>
              <a:gd name="connsiteX2" fmla="*/ 110836 w 527573"/>
              <a:gd name="connsiteY2" fmla="*/ 581891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7573" h="581891">
                <a:moveTo>
                  <a:pt x="0" y="0"/>
                </a:moveTo>
                <a:cubicBezTo>
                  <a:pt x="253999" y="90054"/>
                  <a:pt x="507999" y="180109"/>
                  <a:pt x="526472" y="277091"/>
                </a:cubicBezTo>
                <a:cubicBezTo>
                  <a:pt x="544945" y="374073"/>
                  <a:pt x="327890" y="477982"/>
                  <a:pt x="110836" y="581891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851874"/>
              </p:ext>
            </p:extLst>
          </p:nvPr>
        </p:nvGraphicFramePr>
        <p:xfrm>
          <a:off x="4796309" y="3689896"/>
          <a:ext cx="5365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91" imgW="203040" imgH="177480" progId="Equation.DSMT4">
                  <p:embed/>
                </p:oleObj>
              </mc:Choice>
              <mc:Fallback>
                <p:oleObj name="Equation" r:id="rId91" imgW="203040" imgH="177480" progId="Equation.DSMT4">
                  <p:embed/>
                  <p:pic>
                    <p:nvPicPr>
                      <p:cNvPr id="73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09" y="3689896"/>
                        <a:ext cx="536575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705997"/>
              </p:ext>
            </p:extLst>
          </p:nvPr>
        </p:nvGraphicFramePr>
        <p:xfrm>
          <a:off x="4812358" y="903833"/>
          <a:ext cx="992188" cy="364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93" imgW="380880" imgH="1396800" progId="Equation.DSMT4">
                  <p:embed/>
                </p:oleObj>
              </mc:Choice>
              <mc:Fallback>
                <p:oleObj name="Equation" r:id="rId93" imgW="380880" imgH="1396800" progId="Equation.DSMT4">
                  <p:embed/>
                  <p:pic>
                    <p:nvPicPr>
                      <p:cNvPr id="74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358" y="903833"/>
                        <a:ext cx="992188" cy="3640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74"/>
          <p:cNvSpPr/>
          <p:nvPr/>
        </p:nvSpPr>
        <p:spPr>
          <a:xfrm>
            <a:off x="5892478" y="1479897"/>
            <a:ext cx="1573238" cy="2952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6263456" y="1839937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54685"/>
              </p:ext>
            </p:extLst>
          </p:nvPr>
        </p:nvGraphicFramePr>
        <p:xfrm>
          <a:off x="6467525" y="1518220"/>
          <a:ext cx="3841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95" imgW="203040" imgH="177480" progId="Equation.DSMT4">
                  <p:embed/>
                </p:oleObj>
              </mc:Choice>
              <mc:Fallback>
                <p:oleObj name="Equation" r:id="rId95" imgW="203040" imgH="17748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525" y="1518220"/>
                        <a:ext cx="384175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8" name="Straight Arrow Connector 77"/>
          <p:cNvCxnSpPr/>
          <p:nvPr/>
        </p:nvCxnSpPr>
        <p:spPr>
          <a:xfrm>
            <a:off x="6335464" y="2366853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826691"/>
              </p:ext>
            </p:extLst>
          </p:nvPr>
        </p:nvGraphicFramePr>
        <p:xfrm>
          <a:off x="6540550" y="2045270"/>
          <a:ext cx="3841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97" imgW="203040" imgH="177480" progId="Equation.DSMT4">
                  <p:embed/>
                </p:oleObj>
              </mc:Choice>
              <mc:Fallback>
                <p:oleObj name="Equation" r:id="rId97" imgW="203040" imgH="177480" progId="Equation.DSMT4">
                  <p:embed/>
                  <p:pic>
                    <p:nvPicPr>
                      <p:cNvPr id="79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50" y="2045270"/>
                        <a:ext cx="384175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0" name="Straight Arrow Connector 79"/>
          <p:cNvCxnSpPr/>
          <p:nvPr/>
        </p:nvCxnSpPr>
        <p:spPr>
          <a:xfrm>
            <a:off x="6335464" y="2992065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44449"/>
              </p:ext>
            </p:extLst>
          </p:nvPr>
        </p:nvGraphicFramePr>
        <p:xfrm>
          <a:off x="6540550" y="2670745"/>
          <a:ext cx="3841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99" imgW="203040" imgH="177480" progId="Equation.DSMT4">
                  <p:embed/>
                </p:oleObj>
              </mc:Choice>
              <mc:Fallback>
                <p:oleObj name="Equation" r:id="rId99" imgW="203040" imgH="1774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50" y="2670745"/>
                        <a:ext cx="384175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Arrow Connector 81"/>
          <p:cNvCxnSpPr/>
          <p:nvPr/>
        </p:nvCxnSpPr>
        <p:spPr>
          <a:xfrm>
            <a:off x="6335464" y="3617277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6540550" y="3293045"/>
          <a:ext cx="3841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101" imgW="203040" imgH="177480" progId="Equation.DSMT4">
                  <p:embed/>
                </p:oleObj>
              </mc:Choice>
              <mc:Fallback>
                <p:oleObj name="Equation" r:id="rId101" imgW="203040" imgH="177480" progId="Equation.DSMT4">
                  <p:embed/>
                  <p:pic>
                    <p:nvPicPr>
                      <p:cNvPr id="83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50" y="3293045"/>
                        <a:ext cx="3841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4" name="Straight Arrow Connector 83"/>
          <p:cNvCxnSpPr/>
          <p:nvPr/>
        </p:nvCxnSpPr>
        <p:spPr>
          <a:xfrm>
            <a:off x="6335464" y="4242489"/>
            <a:ext cx="72008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350039"/>
              </p:ext>
            </p:extLst>
          </p:nvPr>
        </p:nvGraphicFramePr>
        <p:xfrm>
          <a:off x="6540550" y="3920108"/>
          <a:ext cx="384175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03" imgW="203040" imgH="177480" progId="Equation.DSMT4">
                  <p:embed/>
                </p:oleObj>
              </mc:Choice>
              <mc:Fallback>
                <p:oleObj name="Equation" r:id="rId103" imgW="203040" imgH="177480" progId="Equation.DSMT4">
                  <p:embed/>
                  <p:pic>
                    <p:nvPicPr>
                      <p:cNvPr id="85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50" y="3920108"/>
                        <a:ext cx="384175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705997"/>
              </p:ext>
            </p:extLst>
          </p:nvPr>
        </p:nvGraphicFramePr>
        <p:xfrm>
          <a:off x="7524328" y="908720"/>
          <a:ext cx="960438" cy="364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105" imgW="368280" imgH="1396800" progId="Equation.DSMT4">
                  <p:embed/>
                </p:oleObj>
              </mc:Choice>
              <mc:Fallback>
                <p:oleObj name="Equation" r:id="rId105" imgW="368280" imgH="1396800" progId="Equation.DSMT4">
                  <p:embed/>
                  <p:pic>
                    <p:nvPicPr>
                      <p:cNvPr id="86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908720"/>
                        <a:ext cx="960438" cy="3640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29"/>
          <p:cNvGraphicFramePr>
            <a:graphicFrameLocks noChangeAspect="1"/>
          </p:cNvGraphicFramePr>
          <p:nvPr/>
        </p:nvGraphicFramePr>
        <p:xfrm>
          <a:off x="4932040" y="4750469"/>
          <a:ext cx="24288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07" imgW="571320" imgH="177480" progId="Equation.DSMT4">
                  <p:embed/>
                </p:oleObj>
              </mc:Choice>
              <mc:Fallback>
                <p:oleObj name="Equation" r:id="rId107" imgW="571320" imgH="177480" progId="Equation.DSMT4">
                  <p:embed/>
                  <p:pic>
                    <p:nvPicPr>
                      <p:cNvPr id="8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4750469"/>
                        <a:ext cx="242887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29"/>
          <p:cNvGraphicFramePr>
            <a:graphicFrameLocks noChangeAspect="1"/>
          </p:cNvGraphicFramePr>
          <p:nvPr/>
        </p:nvGraphicFramePr>
        <p:xfrm>
          <a:off x="7380312" y="4725144"/>
          <a:ext cx="917575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09" imgW="215640" imgH="177480" progId="Equation.DSMT4">
                  <p:embed/>
                </p:oleObj>
              </mc:Choice>
              <mc:Fallback>
                <p:oleObj name="Equation" r:id="rId109" imgW="215640" imgH="177480" progId="Equation.DSMT4">
                  <p:embed/>
                  <p:pic>
                    <p:nvPicPr>
                      <p:cNvPr id="88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725144"/>
                        <a:ext cx="917575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54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  <p:bldP spid="30" grpId="0" animBg="1"/>
      <p:bldP spid="30" grpId="1" animBg="1"/>
      <p:bldP spid="32" grpId="0" animBg="1"/>
      <p:bldP spid="32" grpId="1" animBg="1"/>
      <p:bldP spid="35" grpId="0" animBg="1"/>
      <p:bldP spid="58" grpId="0" animBg="1"/>
      <p:bldP spid="58" grpId="1" animBg="1"/>
      <p:bldP spid="60" grpId="0" animBg="1"/>
      <p:bldP spid="60" grpId="1" animBg="1"/>
      <p:bldP spid="62" grpId="0" animBg="1"/>
      <p:bldP spid="62" grpId="1" animBg="1"/>
      <p:bldP spid="64" grpId="0" animBg="1"/>
      <p:bldP spid="64" grpId="1" animBg="1"/>
      <p:bldP spid="66" grpId="0" animBg="1"/>
      <p:bldP spid="66" grpId="1" animBg="1"/>
      <p:bldP spid="68" grpId="0" animBg="1"/>
      <p:bldP spid="68" grpId="1" animBg="1"/>
      <p:bldP spid="70" grpId="0" animBg="1"/>
      <p:bldP spid="70" grpId="1" animBg="1"/>
      <p:bldP spid="72" grpId="0" animBg="1"/>
      <p:bldP spid="72" grpId="1" animBg="1"/>
      <p:bldP spid="7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en-CA" dirty="0"/>
              <a:t>IV) Is it Linear??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496944" cy="5277200"/>
          </a:xfrm>
        </p:spPr>
        <p:txBody>
          <a:bodyPr>
            <a:normAutofit/>
          </a:bodyPr>
          <a:lstStyle/>
          <a:p>
            <a:r>
              <a:rPr lang="en-CA" dirty="0"/>
              <a:t>There are two ways to check if a TOV is linear</a:t>
            </a:r>
            <a:br>
              <a:rPr lang="en-CA" dirty="0"/>
            </a:br>
            <a:endParaRPr lang="en-CA" dirty="0"/>
          </a:p>
          <a:p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: Is there a consistent ratio in the increase of the two columns? </a:t>
            </a:r>
          </a:p>
          <a:p>
            <a:pPr lvl="1"/>
            <a:r>
              <a:rPr lang="en-CA" sz="2400" dirty="0"/>
              <a:t>If the increase of the two columns are in ratio, then the TOV is linear</a:t>
            </a:r>
            <a:br>
              <a:rPr lang="en-CA" sz="2400" dirty="0"/>
            </a:br>
            <a:endParaRPr lang="en-CA" sz="2400" dirty="0"/>
          </a:p>
          <a:p>
            <a:r>
              <a:rPr lang="en-CA" dirty="0"/>
              <a:t>2</a:t>
            </a:r>
            <a:r>
              <a:rPr lang="en-CA" baseline="30000" dirty="0"/>
              <a:t>nd</a:t>
            </a:r>
            <a:r>
              <a:rPr lang="en-CA" dirty="0"/>
              <a:t>: The other method is to graph it out</a:t>
            </a:r>
          </a:p>
          <a:p>
            <a:pPr lvl="1"/>
            <a:r>
              <a:rPr lang="en-CA" sz="2400" dirty="0"/>
              <a:t>If the coordinates form a straight line then it is linear</a:t>
            </a:r>
          </a:p>
          <a:p>
            <a:pPr lvl="1"/>
            <a:r>
              <a:rPr lang="en-CA" sz="2400" dirty="0"/>
              <a:t>If the coordinates curve then it is non-linear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8pch102"/>
  <p:tag name="ISPRING_RESOURCE_PATHS_HASH" val="f5dd3b5eab04799935286d652a75b776e2b83c"/>
  <p:tag name="ISPRING_RESOURCE_PATHS_HASH_2" val="f6bd67c2745ff57a93ee63782577f1f648a11b1"/>
  <p:tag name="ISPRING_ULTRA_SCORM_COURSE_ID" val="AED47953-CE1C-4CAD-B0F9-8E93EC9AF1D1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10.2 Finding Patterns in a Table of Patterns"/>
  <p:tag name="ISPRING_RESOURCE_PATHS_HASH_PRESENTER" val="41576e8c56cf5b3215dc4b18361e00632ba772"/>
  <p:tag name="ISPRING_PLAYERS_CUSTOMIZATION_2" val="UEsDBBQAAgAIAPehh1AZ0s9XgAMAAE0MAAAYAAAAbm9uZS9jb21tb25fbWVzc2FnZXMubG5nrVfBbts4EL0X6D8QAnrbTbu3PTgOZInJEpZFVaLrpBeCkRiHqCR6Rcmp9+t3SNleu4tAdpyLIJHmvJl5b2bo0c3PqkRr2Ril62vvj6svHpJ1rgtVL6+9Obv9/U8PmVbUhSh1La+9WnvoZvzxw6gU9bITSwnvHz8gNKqkMfBpxvbrv2+kimsvmXA/CHCWkUmEeRL5DzjlWYBjPyWUx5TxbJ4kNGU49MbsWSKjqq4ULfiElEG1bpHpVivdtLJAqkYt/ETkOSCoR1WqdoMqXcjR5y3msAvZlMQc4O37bplEhD3wGQ2xN8a1eCzBjbyRskaNFIVsLsGIaTrzo63xUJnLrS98hsFmOu1xghTDQsgXhP3ljQOwaVP1otpnpLJVA2wiuRZl1+d0y/cQ3MQPppxR7icJn8wZozGP/AmOvPFE5D+GTgc0ZimNeOLHOOIxvmfe2D7PO5ek+Js3ts/Bc/M0xTFIKSIh5iRzugroLImw09WD7tCzWEvUarRW8sWpSNataoCKUhVuI9ewUHeDTIR05kPaU5yxlASM0NgbZ7ppNr/14uzaZ90AnEFFz3bhMC0Pdn/VSAPQPRvaChpkXuhKqPpqCBpihOpJ/Cxb0DS0Wm1BPgKthDEvuimO4jsEGjJM4oBCCgN2YNwW494w+KigNzSNzNthY+Cl7zKzZWRB4pAuOHNCsGRUnWkh4dWqlK103iobishdVh7lkwZmSinWfdYA3dE0mKAZ1Ih/h/mE3oMGQHT0nBN06o3p9JwTDziDgHA2dCb2v5E732UE1LmTzk6aubBKKDfbxmaZWyvdGVixbIKAXPTm6jyYDH+dg2KIH71SAb3VXVddqjW0JCBbNoNAUJQBDkl8x7/OyXd+65PIdaBfaRYb18FFsRZ1LoHYXHRGog3sFapwe1ZiDv/vTv2DRLstyE/bWo5DfP/pXH+Oyv8V9Ym2ldWqHYK2Cdu6/xYvbDm96sIpob8Nfz9g34WZg5F8MT9Ho/8cjgaduDBTp7P1rp44pZzcJZ1Q3t4eD2bWURtjhEVwO4nB4HJ/9SpVpeAmcYLN+QzbjGbQbPrmcxTJQndl4YRVqh+uAcFg6ir5/2n41OjKrZbC7BLbN8CbS7zog0t70OSMqbjXxsn8HEjj7Sxl84nzOeP09hYm0tPT0AlGIPZ3uZCIvtgqXcHSL57uv4y7+I8+H/wP+BdQSwMEFAACAAgA96GHUB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96GHUB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Pehh1B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96GHUN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Pehh1COc/b6agAAAOUAAAAaAAAAbm9uZS9odG1sX3NraW5fc2V0dGluZ3MuanOr5lIAAqUcJQUrhWowG8xPKi0pyc/TS87PK0nNK9HLyy/KTQSrUVJ2AwMlHZyK88tSiwgoTUtMTkUx1NTIwskFp0qEiSZO5i7OlsjqChLTU/WSEpOz04vyS/NSIMqcXV0MXYyVwKpquWoBUEsDBBQAAgAIAPehh1C8fTX3SgAAAEkAAAAXAAAAbm9uZS9sb2NhbF9zZXR0aW5ncy54bWyzsa/IzVEoSy0qzszPs1Uy1DNQUkjNS85PycxLt1UKDXHTtVBSKC5JzEtJzMnPS7VVystXUrC347LJyU9OzAlOLSkBKizWt+MCAFBLAwQUAAIACAD6oYdQqOVJCL4FAADcFQAAJgAAAHVuaXZlcnNhbC1uby12aWRlby9jb21tb25fbWVzc2FnZXMubG5nrVjdbts2FL4v0HcgBBTYgC5tB7QYhsQFLTGxEFlSRTpuNgwCIzEOEUn09OMku9rT7MH2JDukZMduV0hKemHDony+c0h+3zmHPP54n2doI8pKquLEenf01kKiSFQqi9WJtWCnP/1ioarmRcozVYgTq1AW+jh5+eI448Wq4SsBv1++QOg4F1UFj9VEPz0+I5meWOE0xrZNKHWnHolDD1+SKKY28XHkBrEfsJguwjCIGHGsCbsRqJJ5k/EaYkKyQoWqUdWs16qsRYpkgWr4C08S8CCvZCbrB5SrVBy/6Xz2h0DPXT8G9/r3dtj1XHYZzwOHWBNS8KsMwkhKIQpUCp6K8jk+/CCaY68Dd2T1fPQlZgQwo/PWjx0RGHDipctm1sQGTL1Ud7K+QZKuS9hNJDY8a9o17fa7z90U2+cxC2IchvF0wVjgxx6eEs+aTHly22dtB/MQ+5exF5wF8dQ9g7BUvubFA/LUSv3w84cP9+/ef/hxFAyFVfQOgZBBev92AJDPosCLAY14sU8+M2uiv8fZBQvmuT7sYvdjnHUYkQtror977RZRRHwQhuc6JHapUYleC48YlVyqBt3wjUC1Qhsp7owmRFHLEoiVydS8SBQMFE0vr5xgjoFEEaEscm3mBr41oaosH163UmvqG1WCuwqlLXdT41OzSr9fl6IC1y23lJYniDZVOZfFUb/rpe8F2DEkmwO78RksLttNCpAO4A2lNzA/9Rpc3BWZ4im6BiEhGVDE1+tMJl3i6HgfZvyhN4oIL13/DMgeeBRE62xHdCpIkVNyPdmRKBGmJAKAkleifIJtbLhuzBHOsnEIM/ds5sGH6RBmcnWTwaceG0dIgAmh6M0UwFTI6CGmdBlEjl40cIU4WvOqulNlesDS/f3sA3Z9OwAh2GwPXBeIHTDwQ0K9KkuR1P1gECU2/O50BVMFAsbMJAMtqbypapBNvs5ELUy0Uk+FJ4ZSV+Jagb4ywTct98G7EVsvzT288O1ZPGW7FOrxpkhuBtqBOP9XH/tqaIAm+5zvjalDi6fBZ8gukAyDMRbBOeTA8zEWl4TCIhPaZ+PjC/cMm12CvLdNStukl3CdY7KHrgHQbNpI1VQwopcEUpPZkeponBtKPi2AxS72vpFbW9Rt97GSGyjdQEBR9jqCdG8TR4vq08L9LT7Frmcq9ZfU4w+m0+HphheJALIlXO/pA7xLZWreadob/3828i/E6y7Vv+qqhO+Qz6/GxnNQWL6hCF7XIl/Xfa71gnXhPyUKLfFvhjBk6k/zv2tEv8vO7LWuz96fgxZ5zB71BvHMlRq+W987EtqWGgINiy6O0GNkw61m2u3UDXRF7O+2H+1c/xRswrZuQWFzi2s13NoPOgBfoadi0BmssYmcQquTQxUabnsBsz4I/0IXjOH2SzKlLoOqsxRXlax7PRs9D66vRs5PL6x7PetBsWEu8yBkHwBXu4NkJnOIPx2AuZiT7Qq0JeJgJkvVZKmRfyZvTZmAtW1y8XU3fF2q3IxmvNrSvy1TH58TRTu5qHUajuindgoevD97An76LlGCI2hjbOzbuvextdqzgUYgH70UHqPb1gl0lPM6uYFyfK2aIh0I1B7BHHKKAaybMxW87O/COoAvwmhHUTf66ygQ3dFBEiU7sN99VYvqj9Egeho7DNoe/MR93Q+0mBoW0Tg4PYVO7vq6z4Lh6WHI5mGIVXdU3toNPDkzF9j/XY6kvC2Kucph6KjfL9OXVIYsmDFsz+agP2rkppoSms4xCFu62cEigiNdp1wbgKCBYLLOBCL3XOttDKq++IHMbA5p1mTOy1tI60ypbFRsZgO1nOpxc3q8A2nqTBajIn9eUdUTZm4YY8cxF0KwknDev217iBQOnEl3M5Sp1WAwe4Z9qBpf4IlU1mMBI0J2Fz76UsNcIHiK69vUf//+p8/eFOptToa01z4/Jr3N13V791SZe9jjN3vXsv8BUEsDBBQAAgAIAPqhh1AVHmAbowAAAH8BAAA3AAAAdW5pdmVyc2FsLW5vLXZpZGVv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+qGHUEszhoovBQAAaB0AADAAAAB1bml2ZXJzYWwtbm8tdmlkZW8vZmxhc2hfcHVibGlzaGluZ19zZXR0aW5ncy54bWzlWdty2zYQffdXYNjJYyw7sZvEI8mjSNRYE90q0kk8nY4HIlciahBgAVCO8tSv6Yf1S7oQLVryFUoiT5o8eGSCe84u9oYlWT3+lHIyA6WZFDVvf3fPIyAiGTMxrXmnYfv5a49oQ0VMuRRQ84T0yHF9p5rlY850EoAxKKoJ0gh9lJmalxiTHVUql5eXu0xnyt6VPDfIr3cjmVYyBRqEAVXJOJ3jj5lnoL0rBgcC/EuluILVd3YIqRZMPRnnHAiL0XLB7KYob3OqE69SiI1pdDFVMhdxU3KpiJqOa94vTb+133q5lCmoWiwFYX2i67hol80RjWNmraA8YJ+BJMCmCZq7v3fgkUsWm6Tmvdx7YXlQvnKbZ8FebJ5anqZELwhzpSAFQ2NqaHFZaFQwAYXhAF03KgckXVtbkTTwyZQLxVI8FzRlUYh3iPVVzWuF5yO/7Y/8ftM/Px11C1OdEWEn7PpOmKDbafnn/UHoB+cnYa+7MSj0P4YbgDa1zJl+OPIDvx/6o/O3ncGGCHejrjF+r9Hpboj54L8NOuGmmvqN3qaQ4cmg74Y5ORv6o26n/+48HAy6YWd4jVrk8Eq2VivriV/FApG5Wk1vk+TpWFDGsdncyHENBtsVp2oKoWwzrMYJ5Ro88mcG099yypmZ2wrFrnYBkDV0BpEZ2eqrebaivGu6ghANw5Isa/vwTVnar16vbb1SaL/e1p1WVstmN0ykkU9s/f7eYWn+m4OHzb/H0Co1hkYJNjGz7EGrK0spZpE0MmyGHRJubHOScx7kWSaVuW5jq4ulEffQVCdSrEXeXpOx5HHpMUjHEPdpCiutP7hgoo2S+x6ZYI5y9OUgA0ECKvC4YQb9G5UEOh9rw8zimGlfSTcUo5wgH56HQHrBLX9HCVV6LSnL0NoWH9V/70sD+o/C3cXSvaIBZ6jFloaTvC9i0lL0Eo9HF/EhCBexE8wcbrMHlJMRiuoNJEmDcyfhFOvIRfADjDUz4CQqcx6TucwJZxfoZ0kw4/MU/0uArB7LZKJkuljF0cEQvQjLjMElxMcuis5QRZojEueUjIMpNPyVs89kDBOpkBfoDMOG60wX/LsbEWdU62tSurTxWXG4dfot/+Mzu0EazygOCpuRY3lDmpmt8NM5EdIsceiOiOaYFTYoMYsX91z2tvvlYSg7DMb5G0VjjV+zNOf0W9KXDlmh3mLIt6Nlk8A/aoGz2oTOFoVui3dBjSXOMCQFJ96I8HRgIgdXwogKIgWfExrhgKJt25gxmWtcKRpEQa2/3MICj2m6uJriSYYaVQzKiXJv/8XLg8NfX71+c7Rb+ffvf54/CLoa3YacWnXF7NZ8cOB3Rt54uHgEd88Q74a6Mco/Arp3oHfGbWrmA8O9M/KOEd8Ze3PQdwbeGvcfQT4w9N/CtqVKbdeJb8Xz7uc/B3jHGt1ohp33nfDsDoJFKdwe2KoVO0zePVsuZuzvdbQM/MaoeUIwXKfdMDhyaQ99iZ3YRAk2mIl9CeKCGZyGGFPfid6GzmkWHfnvnQgxiE6d1E1tf+C04XcuUqNidhyuzI1OJuAsMC3ONpwGOEtxeI2frLN/TZ91qstv3KK31rr+H+3nqx9ti/61pfYDVEXJ1lL35zggthmgH9jt3/c7nx/5xcxo+XLWRbhH1QUoEkrJneSHy1eQpCMm0gURAJAUH7LdHBjDk7ar9cQP/F7n7aDb+gmOhu/Ug8VV+dlh7TtD+f57/cOcvZMywVJ0q30wL7/m1Q8P9qqVu2/t7CDb+tfR+s5/UEsDBBQAAgAIAPqhh1AOe8cgZQMAAJcMAAAqAAAAdW5pdmVyc2FsLW5vLXZpZGVvL2ZsYXNoX3NraW5fc2V0dGluZ3MueG1slVfbTuMwEH3nK6ruO10KuwUpVOoNCW0X0NLtu9tMW6uOHdlO2f79ji9JnDYhhQgJz5xjz+V4LCK1p7xzAKmo4I/dfnd41elE60xK4HoBScqIhg6NH7tPf+fzbs+5BRPyHbSmfKuMJbdZ4CrTWvDrteAa97jmQiaEdYffnuxP1LPINpbAkC7lbMgaymN+9O/H04so/oy78WA6eWgirEWSEn6ci624XpH1fitFxmMT2q35mmi7YwqSUb5vjYhRpZ81JJWYZjez/qx/GSWVoBSYkB6mo/7oZyuLkRWwIvvB3f3d6EJOedTnjTmhHaii2tIG/cHt4K6JlpItVIs8mU1vprfNeI67V7vyaVyOoOGfbs0chX8E+aXNRZqlX9FIKsXWFPSEMzBfK4cJEuP1Q8L0wXytBJOQOahVkIrRGNsgZOyk+N18TeCmWvo/wyERmbstBXszTTiZHkYhKwZDLTOIevnK+dROfLxmGi8TDDeEKQSEphL0hhm+kUzl21RtJe4PfFAeByBvKBFLwbIEJi7eAFi1l/jJZGznShhfYQsClHDwxiDC0lgiX7CsZ8jAWCLfTbdeOTuewU89jpPrYUx8Mz+vPnqBE1zm9cpXudecNDe3XAVHe0OOSUQMQyurBU3AdC3qWZsLqXcWU8TJgW6Jxjfpt8GtjjYZFfVOHF5p9bqKNNUM6uS2FplUGAy6lz5b37kaj6O4h0ON9Bw2OkdXjWVTzGsRasGu25Xutyvq5tYdjW/JYzchcg9yIQRT3Y7n4f3DbdyrfM4w0xrfUpDPfCMu5HChIdzfJtEEFu4KXgonWpP1LsGQmjIoKuoaW9+/yB9b11ieJSuQM9QDhVyQVZvD7eh2x/BXLyl8QFwlNDgdU+9wO05ooffA4AUARK53+W1wC+dJMqYpgwPkMyUw2ISbMosUqr8uXyOuqiQDy0V69COoFEqIqzpqCEuMq57hPO2a12SlbGaViZIP93KkVMZ9PiWNWMMBaddeSZWN0V9XQexVpZwk0+JdE6n9puXa504OMOI0sQMIHcHxNR7HYUKkvirWmVfrzF6GYB6tYjOVE2o8TRQzZof9Oor1nM7YBV7P4UYChPPVGq+CF+AXHFeCyPilgFSehBq3Y2OO+GjacY2DPkl11AtMrjlFG/Bv/Idk+B9QSwMEFAACAAgA+qGHUPrnN04qBQAA8hwAAC8AAAB1bml2ZXJzYWwtbm8tdmlkZW8vaHRtbF9wdWJsaXNoaW5nX3NldHRpbmdzLnhtbN1Z3VLbOBS+5yk03ullCfRn2zIJTJqYwdP8bWzaMjs7jGKfxFpkySvJoenVPs0+2D7JHsXEJBBA6RI67QUTLJ/v09H5t10/+pJxMgWlmRQNb393zyMgYpkwMWl4p9Hx87ce0YaKhHIpoOEJ6ZGjw516Xow402kIxqCoJkgj9EFuGl5qTH5Qq11eXu4ynSt7V/LCIL/ejWVWyxVoEAZULed0hj9mloP2rhgcCPAvk+IKdrizQ0i9ZOrKpOBAWIKaC2YPRfmJybhXK6VGNL6YKFmIpCW5VERNRg3vl5bf3m+/XMiUTG2WgbAm0Ye4aJfNAU0SZpWgPGRfgaTAJilqu7/3yiOXLDFpw3u598LyoHztNs+cvTw7tTwtiUYQ5mqDDAxNqKHlZbmjgjEo9AboQ6MKQNKVtSVJA19MtVAuJTNBMxZHeIdYUzW8dnQ+9I/9od9r+eenw06pqjMiCqKO74QJO0HbP+/1Iz88P4m6nY1Bkf852gC0qWbO9IOhH/q9yB+evw/6GyLclbrG+N1m0NkQ88l/HwbRpjv1mt1NIYOTfs8Nc3I28IedoPfhPOr3O1EwuEbNY3gpWuu11cCvY4LIQi2Ht0mLbCQo41hrbsS4BoPVilM1gUgeM8zGMeUaPPJnDpPfCsqZmdkMxaJ2AZA3dQ6xGdrsa3g2o7xrupIQFcOUrHL79bsqtd+8XTl6rdz9+lhrtaxXtW6QSiOfWPv9vdeV+u9e3a/+HYrWqTE0TrGImUUNWl5ZSDGLpLFhU6yQcOOY44LzsMhzqcx1GVterJS4g6Y+lmLF8/aajCRPKotBNoKkRzOMv8Gx8MgYg5Kj8fo5CBJSge2FGTRoXCF0MdKGmXlbOb6SbipGOcHWgf0PSDe8ZeA4pUqvRGHlS1vT48Pfe9KA/qO0b7l0p2jIGe5ic8FJ3hcJaSt6ie3QRXwAwkXsBEOF23AB5aSEonoDSdLk3Ek4w8RxEfwEI80MOInKgidkJgvC2QXaWRIM8SLD/1Igy32YjJXM5qucakP03C1TBpeQHLlsdIZbZAUicS7JOZhyh78K9pWMYCwV8gKdottwnemSf3cj4pxqfU1KFzo+K7tZ0Gv7n5/ZA9JkSnEy2Iwc8xmy3GyFn86IkGaBQ3PEtMCosE5JWDK/53K23W93Q1VS0M+P5I0Vfs2ygtPHpK8MskS9RZdvZ5dNHP+gBs7bpnQ6T3SbvHNqTHGGLik58UaMjYOJAlwJYyqIFHxGaIwTibZlY8pkoXGlLBAltf52DUs8hun8aoIPLbijSkA5Ue7tv3j56vWvb96+O9it/fv3P8/vBV3NagNO7XblsNa6d8J3Rt54mngAd8fU7oa6Mbs/ALpzgnfGbarmPdO8M3LNTO+MvTnZOwNvzfcPIO+Z8m9hj6XKbNVJbvlz/QOfAzywSjdbUfAxiM7WEMxT4fbAVq/Z6XH9MDkfqm/MkqPvN0yGfnPYOiHooNNOFB64FISexNpr4hRLyti+53DB9E8j9KLvRG+d5TR9Dv2PToToNqfa6bZtr+904A8uUsNyWhwsTYpOKmD3n5TdDPs/ZxmOq8mT1fL/U1mdMvGRi/LWitWPUXDWPr2yeytOWaO2VHCAqjjdWrD+wE3g+/nkJ7b02ujX6xouCSFjFvREnfdnftcyXLxgdRHuUnUBikRScif5weI1IgnEWLogQgCS4XOzmwETeNLqtBr0od8N3vc77a1GP3ML/x+i5Dyu+cqr6rvByoeC6gX26pe1HVxf/U55uPMfUEsDBBQAAgAIAPqhh1DsTFlStgEAAHoGAAAoAAAAdW5pdmVyc2FsLW5vLXZpZGVvL2h0bWxfc2tpbl9zZXR0aW5ncy5qc42UUU+DMBDH3/cpFnw1izKUzbc5MFnig4l7Mz4UdmNkpde0HTqN313KNi1w6OgL/fPr/3pXep+DYfV4qTe8G37W7/X8qTmvNbCaUTu4bOq8Ry+s7mmer2CZF8BzAV4LKU9Lf+SvX4Iy9kRtmuyfra12/Dy0X9aMaxeXhIUiNE1oJaG9Edo7Ffijkdkxq0NGTpmTnTEoRikKA8KMBKqC1Yx38VA/boItGEtQ/6BrlkLD9Maf3Ee95K9jcB9G86nLpVhIJvaPmOEoYek2U7gTq2P8sR0uvdlLUNWBb/vC8lybhYGiHTi+jv3Y7yelAq3hGHcazfzZLQlzlgB3EwqDSTD7A20Ydwvaostc5+ZEh344DgOXliyDTpXmcXQdjZuYqLw61ewEP3AG3k1fMpKzPahzrFDu5BkHKBVmtiJdNLSDRDmyVS6yAxdN7SA5u1lr2/dv1B1jlKBa/fwVV3a4TKcYjWuGrWu2IW5t0ddczugMhrzcuhX1keoLnBKpuEhoklpckpsx7U5j5y9V2kxtQS0RedU87aGArpoJqIVYoxWYMSzdFJVWpfPqNgpy5+nZOba2Ofj6BlBLAwQUAAIACAD6oYdQuOc88l4AAABjAAAAJQAAAHVuaXZlcnNhbC1uby12aWRlby9sb2NhbF9zZXR0aW5ncy54bWwNyr0OQEAMAODdUzTd/W0Gx2a04AEaGpH0WnFHeHu3fcPX9q8XePgKh6nDuqgQWFfbDt0dLvOQNwghkm4kpuxQDaHvslZsJZk4xhQDnEIfXzP7hMgj+TSHWwTLLvsBUEsBAgAAFAACAAgA96GHUBnSz1eAAwAATQwAABgAAAAAAAAAAQAAAAAAAAAAAG5vbmUvY29tbW9uX21lc3NhZ2VzLmxuZ1BLAQIAABQAAgAIAPehh1AVHmAbowAAAH8BAAApAAAAAAAAAAEAAAAAALYDAABub25lL3BsYXliYWNrX2FuZF9uYXZpZ2F0aW9uX3NldHRpbmdzLnhtbFBLAQIAABQAAgAIAPehh1AfVIpqMAMAAMcOAAAiAAAAAAAAAAEAAAAAAKAEAABub25lL2ZsYXNoX3B1Ymxpc2hpbmdfc2V0dGluZ3MueG1sUEsBAgAAFAACAAgA96GHUHFXlJ0VAQAA0QIAABwAAAAAAAAAAQAAAAAAEAgAAG5vbmUvZmxhc2hfc2tpbl9zZXR0aW5ncy54bWxQSwECAAAUAAIACAD3oYdQ15twlisDAABvDgAAIQAAAAAAAAABAAAAAABfCQAAbm9uZS9odG1sX3B1Ymxpc2hpbmdfc2V0dGluZ3MueG1sUEsBAgAAFAACAAgA96GHUI5z9vpqAAAA5QAAABoAAAAAAAAAAQAAAAAAyQwAAG5vbmUvaHRtbF9za2luX3NldHRpbmdzLmpzUEsBAgAAFAACAAgA96GHULx9NfdKAAAASQAAABcAAAAAAAAAAQAAAAAAaw0AAG5vbmUvbG9jYWxfc2V0dGluZ3MueG1sUEsBAgAAFAACAAgA+qGHUKjlSQi+BQAA3BUAACYAAAAAAAAAAQAAAAAA6g0AAHVuaXZlcnNhbC1uby12aWRlby9jb21tb25fbWVzc2FnZXMubG5nUEsBAgAAFAACAAgA+qGHUBUeYBujAAAAfwEAADcAAAAAAAAAAQAAAAAA7BMAAHVuaXZlcnNhbC1uby12aWRlby9wbGF5YmFja19hbmRfbmF2aWdhdGlvbl9zZXR0aW5ncy54bWxQSwECAAAUAAIACAD6oYdQSzOGii8FAABoHQAAMAAAAAAAAAABAAAAAADkFAAAdW5pdmVyc2FsLW5vLXZpZGVvL2ZsYXNoX3B1Ymxpc2hpbmdfc2V0dGluZ3MueG1sUEsBAgAAFAACAAgA+qGHUA57xyBlAwAAlwwAACoAAAAAAAAAAQAAAAAAYRoAAHVuaXZlcnNhbC1uby12aWRlby9mbGFzaF9za2luX3NldHRpbmdzLnhtbFBLAQIAABQAAgAIAPqhh1D65zdOKgUAAPIcAAAvAAAAAAAAAAEAAAAAAA4eAAB1bml2ZXJzYWwtbm8tdmlkZW8vaHRtbF9wdWJsaXNoaW5nX3NldHRpbmdzLnhtbFBLAQIAABQAAgAIAPqhh1DsTFlStgEAAHoGAAAoAAAAAAAAAAEAAAAAAIUjAAB1bml2ZXJzYWwtbm8tdmlkZW8vaHRtbF9za2luX3NldHRpbmdzLmpzUEsBAgAAFAACAAgA+qGHULjnPPJeAAAAYwAAACUAAAAAAAAAAQAAAAAAgSUAAHVuaXZlcnNhbC1uby12aWRlby9sb2NhbF9zZXR0aW5ncy54bWxQSwUGAAAAAA4ADgCIBAAAIiYAAAAA"/>
  <p:tag name="ISPRING_LMS_API_VERSION" val="SCORM 2004 (2nd edition)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M8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1728</TotalTime>
  <Words>714</Words>
  <Application>Microsoft Office PowerPoint</Application>
  <PresentationFormat>On-screen Show (4:3)</PresentationFormat>
  <Paragraphs>125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10.2 Finding Patterns in a Table of Values</vt:lpstr>
      <vt:lpstr>I) Writing Equations</vt:lpstr>
      <vt:lpstr>PowerPoint Presentation</vt:lpstr>
      <vt:lpstr>PowerPoint Presentation</vt:lpstr>
      <vt:lpstr>PowerPoint Presentation</vt:lpstr>
      <vt:lpstr>Q: Which of the following scenarios is linear?</vt:lpstr>
      <vt:lpstr>II) Finding Patterns in a TOV</vt:lpstr>
      <vt:lpstr>PowerPoint Presentation</vt:lpstr>
      <vt:lpstr>IV) Is it Linear??</vt:lpstr>
      <vt:lpstr>PowerPoint Presentation</vt:lpstr>
      <vt:lpstr>Q: Given each table of values, which one of them is Linear?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10.2 Finding Patterns in a Table of Patterns</dc:title>
  <dc:creator>Danny Young</dc:creator>
  <cp:lastModifiedBy>Danny Young</cp:lastModifiedBy>
  <cp:revision>93</cp:revision>
  <dcterms:created xsi:type="dcterms:W3CDTF">2011-11-19T21:08:34Z</dcterms:created>
  <dcterms:modified xsi:type="dcterms:W3CDTF">2020-04-08T03:18:26Z</dcterms:modified>
</cp:coreProperties>
</file>